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108" d="100"/>
          <a:sy n="108" d="100"/>
        </p:scale>
        <p:origin x="-51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9D9BC1-AE2D-4E7A-9AD7-AC17F22E9889}"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2400495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9D9BC1-AE2D-4E7A-9AD7-AC17F22E9889}"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1415072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9D9BC1-AE2D-4E7A-9AD7-AC17F22E9889}"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1383706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9D9BC1-AE2D-4E7A-9AD7-AC17F22E9889}"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1537825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9D9BC1-AE2D-4E7A-9AD7-AC17F22E9889}"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2912283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9D9BC1-AE2D-4E7A-9AD7-AC17F22E9889}" type="datetimeFigureOut">
              <a:rPr lang="en-US" smtClean="0"/>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273228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9D9BC1-AE2D-4E7A-9AD7-AC17F22E9889}" type="datetimeFigureOut">
              <a:rPr lang="en-US" smtClean="0"/>
              <a:t>6/14/2011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1128374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9D9BC1-AE2D-4E7A-9AD7-AC17F22E9889}" type="datetimeFigureOut">
              <a:rPr lang="en-US" smtClean="0"/>
              <a:t>6/14/2011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987431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9D9BC1-AE2D-4E7A-9AD7-AC17F22E9889}" type="datetimeFigureOut">
              <a:rPr lang="en-US" smtClean="0"/>
              <a:t>6/14/2011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2360399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9D9BC1-AE2D-4E7A-9AD7-AC17F22E9889}" type="datetimeFigureOut">
              <a:rPr lang="en-US" smtClean="0"/>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3507505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9D9BC1-AE2D-4E7A-9AD7-AC17F22E9889}" type="datetimeFigureOut">
              <a:rPr lang="en-US" smtClean="0"/>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7BC17-3E43-4EBD-8B1E-3E8EEDC5E7A6}" type="slidenum">
              <a:rPr lang="en-US" smtClean="0"/>
              <a:t>‹#›</a:t>
            </a:fld>
            <a:endParaRPr lang="en-US"/>
          </a:p>
        </p:txBody>
      </p:sp>
    </p:spTree>
    <p:extLst>
      <p:ext uri="{BB962C8B-B14F-4D97-AF65-F5344CB8AC3E}">
        <p14:creationId xmlns:p14="http://schemas.microsoft.com/office/powerpoint/2010/main" val="3803596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4000"/>
            <a:lum/>
          </a:blip>
          <a:srcRect/>
          <a:stretch>
            <a:fillRect t="-16000" b="-1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9D9BC1-AE2D-4E7A-9AD7-AC17F22E9889}" type="datetimeFigureOut">
              <a:rPr lang="en-US" smtClean="0"/>
              <a:t>6/14/2011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67BC17-3E43-4EBD-8B1E-3E8EEDC5E7A6}" type="slidenum">
              <a:rPr lang="en-US" smtClean="0"/>
              <a:t>‹#›</a:t>
            </a:fld>
            <a:endParaRPr lang="en-US"/>
          </a:p>
        </p:txBody>
      </p:sp>
    </p:spTree>
    <p:extLst>
      <p:ext uri="{BB962C8B-B14F-4D97-AF65-F5344CB8AC3E}">
        <p14:creationId xmlns:p14="http://schemas.microsoft.com/office/powerpoint/2010/main" val="1675870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mailto:ktroost@ridgefield.org"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1470025"/>
          </a:xfrm>
        </p:spPr>
        <p:txBody>
          <a:bodyPr>
            <a:normAutofit/>
          </a:bodyPr>
          <a:lstStyle/>
          <a:p>
            <a:r>
              <a:rPr lang="en-US" sz="6000" dirty="0" smtClean="0">
                <a:latin typeface="Gabriola" pitchFamily="82" charset="0"/>
              </a:rPr>
              <a:t>LIT CLUB</a:t>
            </a:r>
            <a:br>
              <a:rPr lang="en-US" sz="6000" dirty="0" smtClean="0">
                <a:latin typeface="Gabriola" pitchFamily="82" charset="0"/>
              </a:rPr>
            </a:br>
            <a:r>
              <a:rPr lang="en-US" sz="2800" dirty="0" smtClean="0">
                <a:latin typeface="Gabriola" pitchFamily="82" charset="0"/>
              </a:rPr>
              <a:t>(Literature Club)</a:t>
            </a:r>
            <a:endParaRPr lang="en-US" sz="6000" dirty="0">
              <a:latin typeface="Gabriola" pitchFamily="82" charset="0"/>
            </a:endParaRPr>
          </a:p>
        </p:txBody>
      </p:sp>
      <p:sp>
        <p:nvSpPr>
          <p:cNvPr id="3" name="Subtitle 2"/>
          <p:cNvSpPr>
            <a:spLocks noGrp="1"/>
          </p:cNvSpPr>
          <p:nvPr>
            <p:ph type="subTitle" idx="1"/>
          </p:nvPr>
        </p:nvSpPr>
        <p:spPr>
          <a:xfrm>
            <a:off x="2743200" y="5852160"/>
            <a:ext cx="6400800" cy="990600"/>
          </a:xfrm>
        </p:spPr>
        <p:txBody>
          <a:bodyPr>
            <a:normAutofit lnSpcReduction="10000"/>
          </a:bodyPr>
          <a:lstStyle/>
          <a:p>
            <a:pPr algn="r"/>
            <a:r>
              <a:rPr lang="en-US" sz="1800" dirty="0" smtClean="0">
                <a:latin typeface="Gabriola" pitchFamily="82" charset="0"/>
              </a:rPr>
              <a:t>Presented by Amy Hellrigel</a:t>
            </a:r>
          </a:p>
          <a:p>
            <a:pPr algn="r"/>
            <a:r>
              <a:rPr lang="en-US" sz="1800" dirty="0" smtClean="0">
                <a:latin typeface="Gabriola" pitchFamily="82" charset="0"/>
              </a:rPr>
              <a:t>Project 8</a:t>
            </a:r>
          </a:p>
          <a:p>
            <a:pPr algn="r"/>
            <a:r>
              <a:rPr lang="en-US" sz="1800" dirty="0" smtClean="0">
                <a:latin typeface="Gabriola" pitchFamily="82" charset="0"/>
              </a:rPr>
              <a:t>Wednesday, May 18, 2011</a:t>
            </a:r>
            <a:endParaRPr lang="en-US" sz="1800" dirty="0">
              <a:latin typeface="Gabriola" pitchFamily="82" charset="0"/>
            </a:endParaRPr>
          </a:p>
        </p:txBody>
      </p:sp>
      <p:sp>
        <p:nvSpPr>
          <p:cNvPr id="4" name="TextBox 3"/>
          <p:cNvSpPr txBox="1"/>
          <p:nvPr/>
        </p:nvSpPr>
        <p:spPr>
          <a:xfrm>
            <a:off x="0" y="3429000"/>
            <a:ext cx="9144000" cy="1631216"/>
          </a:xfrm>
          <a:prstGeom prst="rect">
            <a:avLst/>
          </a:prstGeom>
          <a:noFill/>
        </p:spPr>
        <p:txBody>
          <a:bodyPr wrap="square" rtlCol="0">
            <a:spAutoFit/>
          </a:bodyPr>
          <a:lstStyle/>
          <a:p>
            <a:pPr algn="ctr"/>
            <a:r>
              <a:rPr lang="en-US" sz="2400" dirty="0" smtClean="0">
                <a:latin typeface="Gabriola" pitchFamily="82" charset="0"/>
              </a:rPr>
              <a:t>This slide show highlights every thing you need to know about </a:t>
            </a:r>
          </a:p>
          <a:p>
            <a:pPr algn="ctr"/>
            <a:r>
              <a:rPr lang="en-US" sz="2800" b="1" dirty="0" smtClean="0">
                <a:latin typeface="Gabriola" pitchFamily="82" charset="0"/>
              </a:rPr>
              <a:t>LIT Club </a:t>
            </a:r>
          </a:p>
          <a:p>
            <a:pPr algn="ctr"/>
            <a:r>
              <a:rPr lang="en-US" sz="2400" dirty="0" smtClean="0">
                <a:latin typeface="Gabriola" pitchFamily="82" charset="0"/>
              </a:rPr>
              <a:t>at </a:t>
            </a:r>
          </a:p>
          <a:p>
            <a:pPr algn="ctr"/>
            <a:r>
              <a:rPr lang="en-US" sz="2400" b="1" dirty="0" smtClean="0">
                <a:latin typeface="Gabriola" pitchFamily="82" charset="0"/>
              </a:rPr>
              <a:t>Ridgefield High</a:t>
            </a:r>
            <a:endParaRPr lang="en-US" sz="2400" b="1" dirty="0">
              <a:latin typeface="Gabriola" pitchFamily="82" charset="0"/>
            </a:endParaRPr>
          </a:p>
        </p:txBody>
      </p:sp>
      <p:pic>
        <p:nvPicPr>
          <p:cNvPr id="3078" name="Picture 6" descr="http://oxfambookspetergateyork.files.wordpress.com/2011/04/old-books.jpg"/>
          <p:cNvPicPr>
            <a:picLocks noChangeAspect="1" noChangeArrowheads="1"/>
          </p:cNvPicPr>
          <p:nvPr/>
        </p:nvPicPr>
        <p:blipFill>
          <a:blip r:embed="rId2">
            <a:clrChange>
              <a:clrFrom>
                <a:srgbClr val="FBFFFE"/>
              </a:clrFrom>
              <a:clrTo>
                <a:srgbClr val="FBFFFE">
                  <a:alpha val="0"/>
                </a:srgbClr>
              </a:clrTo>
            </a:clrChange>
            <a:extLst>
              <a:ext uri="{28A0092B-C50C-407E-A947-70E740481C1C}">
                <a14:useLocalDpi xmlns:a14="http://schemas.microsoft.com/office/drawing/2010/main" val="0"/>
              </a:ext>
            </a:extLst>
          </a:blip>
          <a:srcRect/>
          <a:stretch>
            <a:fillRect/>
          </a:stretch>
        </p:blipFill>
        <p:spPr bwMode="auto">
          <a:xfrm>
            <a:off x="-76200" y="4244608"/>
            <a:ext cx="2488696" cy="2622019"/>
          </a:xfrm>
          <a:prstGeom prst="rect">
            <a:avLst/>
          </a:prstGeom>
          <a:noFill/>
          <a:extLst>
            <a:ext uri="{909E8E84-426E-40DD-AFC4-6F175D3DCCD1}">
              <a14:hiddenFill xmlns:a14="http://schemas.microsoft.com/office/drawing/2010/main">
                <a:solidFill>
                  <a:srgbClr val="FFFFFF"/>
                </a:solidFill>
              </a14:hiddenFill>
            </a:ext>
          </a:extLst>
        </p:spPr>
      </p:pic>
      <p:sp>
        <p:nvSpPr>
          <p:cNvPr id="5" name="Action Button: Forward or Next 4">
            <a:hlinkClick r:id="" action="ppaction://hlinkshowjump?jump=nextslide" highlightClick="1"/>
          </p:cNvPr>
          <p:cNvSpPr/>
          <p:nvPr/>
        </p:nvSpPr>
        <p:spPr>
          <a:xfrm>
            <a:off x="-28036" y="0"/>
            <a:ext cx="990600" cy="609600"/>
          </a:xfrm>
          <a:prstGeom prst="actionButtonForwardNex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917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anim calcmode="lin" valueType="num">
                                      <p:cBhvr additive="base">
                                        <p:cTn id="7" dur="3500" fill="hold"/>
                                        <p:tgtEl>
                                          <p:spTgt spid="3078"/>
                                        </p:tgtEl>
                                        <p:attrNameLst>
                                          <p:attrName>ppt_x</p:attrName>
                                        </p:attrNameLst>
                                      </p:cBhvr>
                                      <p:tavLst>
                                        <p:tav tm="0">
                                          <p:val>
                                            <p:strVal val="0-#ppt_w/2"/>
                                          </p:val>
                                        </p:tav>
                                        <p:tav tm="100000">
                                          <p:val>
                                            <p:strVal val="#ppt_x"/>
                                          </p:val>
                                        </p:tav>
                                      </p:tavLst>
                                    </p:anim>
                                    <p:anim calcmode="lin" valueType="num">
                                      <p:cBhvr additive="base">
                                        <p:cTn id="8" dur="3500" fill="hold"/>
                                        <p:tgtEl>
                                          <p:spTgt spid="30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latin typeface="Gabriola" pitchFamily="82" charset="0"/>
              </a:rPr>
              <a:t>Why Join LIT Club?   </a:t>
            </a:r>
            <a:br>
              <a:rPr lang="en-US" dirty="0" smtClean="0">
                <a:latin typeface="Gabriola" pitchFamily="82" charset="0"/>
              </a:rPr>
            </a:br>
            <a:r>
              <a:rPr lang="en-US" sz="400" dirty="0" smtClean="0">
                <a:latin typeface="Gabriola" pitchFamily="82" charset="0"/>
              </a:rPr>
              <a:t> </a:t>
            </a:r>
            <a:r>
              <a:rPr lang="en-US" dirty="0" smtClean="0">
                <a:latin typeface="Gabriola" pitchFamily="82" charset="0"/>
              </a:rPr>
              <a:t/>
            </a:r>
            <a:br>
              <a:rPr lang="en-US" dirty="0" smtClean="0">
                <a:latin typeface="Gabriola" pitchFamily="82" charset="0"/>
              </a:rPr>
            </a:br>
            <a:r>
              <a:rPr lang="en-US" sz="2000" dirty="0" smtClean="0">
                <a:latin typeface="Gabriola" pitchFamily="82" charset="0"/>
              </a:rPr>
              <a:t>“Never </a:t>
            </a:r>
            <a:r>
              <a:rPr lang="en-US" sz="2000" dirty="0">
                <a:latin typeface="Gabriola" pitchFamily="82" charset="0"/>
              </a:rPr>
              <a:t>judge a book by its movie</a:t>
            </a:r>
            <a:r>
              <a:rPr lang="en-US" sz="2000" dirty="0" smtClean="0">
                <a:latin typeface="Gabriola" pitchFamily="82" charset="0"/>
              </a:rPr>
              <a:t>.”</a:t>
            </a:r>
            <a:r>
              <a:rPr lang="en-US" sz="2000" dirty="0">
                <a:latin typeface="Gabriola" pitchFamily="82" charset="0"/>
              </a:rPr>
              <a:t> </a:t>
            </a:r>
            <a:r>
              <a:rPr lang="en-US" sz="2000" dirty="0" smtClean="0">
                <a:latin typeface="Gabriola" pitchFamily="82" charset="0"/>
              </a:rPr>
              <a:t/>
            </a:r>
            <a:br>
              <a:rPr lang="en-US" sz="2000" dirty="0" smtClean="0">
                <a:latin typeface="Gabriola" pitchFamily="82" charset="0"/>
              </a:rPr>
            </a:br>
            <a:r>
              <a:rPr lang="en-US" sz="2000" dirty="0" smtClean="0">
                <a:latin typeface="Gabriola" pitchFamily="82" charset="0"/>
              </a:rPr>
              <a:t> </a:t>
            </a:r>
            <a:r>
              <a:rPr lang="en-US" sz="2000" dirty="0">
                <a:latin typeface="Gabriola" pitchFamily="82" charset="0"/>
              </a:rPr>
              <a:t>~J.W. </a:t>
            </a:r>
            <a:r>
              <a:rPr lang="en-US" sz="2000" dirty="0" smtClean="0">
                <a:latin typeface="Gabriola" pitchFamily="82" charset="0"/>
              </a:rPr>
              <a:t>Eagan</a:t>
            </a:r>
            <a:endParaRPr lang="en-US" sz="2000" dirty="0">
              <a:latin typeface="Gabriola" pitchFamily="82" charset="0"/>
            </a:endParaRPr>
          </a:p>
        </p:txBody>
      </p:sp>
      <p:sp>
        <p:nvSpPr>
          <p:cNvPr id="3" name="Content Placeholder 2"/>
          <p:cNvSpPr>
            <a:spLocks noGrp="1"/>
          </p:cNvSpPr>
          <p:nvPr>
            <p:ph idx="1"/>
          </p:nvPr>
        </p:nvSpPr>
        <p:spPr>
          <a:xfrm>
            <a:off x="-27432" y="1219200"/>
            <a:ext cx="9171432" cy="5029200"/>
          </a:xfrm>
        </p:spPr>
        <p:txBody>
          <a:bodyPr>
            <a:normAutofit/>
          </a:bodyPr>
          <a:lstStyle/>
          <a:p>
            <a:pPr marL="0" indent="0">
              <a:buNone/>
            </a:pPr>
            <a:r>
              <a:rPr lang="en-US" sz="2000" dirty="0" smtClean="0">
                <a:latin typeface="Gabriola" pitchFamily="82" charset="0"/>
              </a:rPr>
              <a:t>This my friends is a very good question…</a:t>
            </a:r>
          </a:p>
          <a:p>
            <a:pPr marL="0" indent="0" algn="just">
              <a:buNone/>
            </a:pPr>
            <a:r>
              <a:rPr lang="en-US" sz="2000" dirty="0" smtClean="0">
                <a:latin typeface="Gabriola" pitchFamily="82" charset="0"/>
              </a:rPr>
              <a:t>	In this day and age there are so many ways to amuse ourselves; television, cellphones, videogames, etcetera, etcetera, etcetera. All of these new forms of entertainment are electronically based. Which in some ways is good and in some ways is bad. With all this new technology we are able to keep in touch with our friends more easily, whether they are down the street or half way across the world. But this technology also has draw backs. You see many teens place these electronic forms of entertainment above reading.  Just Check out this graph.</a:t>
            </a:r>
          </a:p>
          <a:p>
            <a:pPr marL="0" indent="0">
              <a:buNone/>
            </a:pPr>
            <a:endParaRPr lang="en-US" sz="2000" dirty="0" smtClean="0">
              <a:latin typeface="Gabriola" pitchFamily="82" charset="0"/>
            </a:endParaRPr>
          </a:p>
          <a:p>
            <a:pPr marL="0" indent="0">
              <a:buNone/>
            </a:pPr>
            <a:r>
              <a:rPr lang="en-US" sz="2000" dirty="0" smtClean="0">
                <a:effectLst/>
              </a:rPr>
              <a:t>     </a:t>
            </a:r>
            <a:r>
              <a:rPr lang="en-US" sz="2000" dirty="0" smtClean="0"/>
              <a:t/>
            </a:r>
            <a:br>
              <a:rPr lang="en-US" sz="2000" dirty="0" smtClean="0"/>
            </a:br>
            <a:endParaRPr lang="en-US" sz="2000" dirty="0"/>
          </a:p>
        </p:txBody>
      </p:sp>
      <p:pic>
        <p:nvPicPr>
          <p:cNvPr id="4" name="Picture 3"/>
          <p:cNvPicPr>
            <a:picLocks noChangeAspect="1"/>
          </p:cNvPicPr>
          <p:nvPr/>
        </p:nvPicPr>
        <p:blipFill>
          <a:blip r:embed="rId2">
            <a:clrChange>
              <a:clrFrom>
                <a:srgbClr val="ACACAC"/>
              </a:clrFrom>
              <a:clrTo>
                <a:srgbClr val="ACACAC">
                  <a:alpha val="0"/>
                </a:srgbClr>
              </a:clrTo>
            </a:clrChange>
            <a:extLst>
              <a:ext uri="{28A0092B-C50C-407E-A947-70E740481C1C}">
                <a14:useLocalDpi xmlns:a14="http://schemas.microsoft.com/office/drawing/2010/main" val="0"/>
              </a:ext>
            </a:extLst>
          </a:blip>
          <a:stretch>
            <a:fillRect/>
          </a:stretch>
        </p:blipFill>
        <p:spPr>
          <a:xfrm>
            <a:off x="4038600" y="3295650"/>
            <a:ext cx="5056239" cy="3562350"/>
          </a:xfrm>
          <a:prstGeom prst="rect">
            <a:avLst/>
          </a:prstGeom>
        </p:spPr>
      </p:pic>
      <p:pic>
        <p:nvPicPr>
          <p:cNvPr id="2054" name="Picture 6" descr="http://www.gwinnettpl.org/sites/default/files/images/Books/open_book_285x187.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4648200"/>
            <a:ext cx="3962400" cy="2462349"/>
          </a:xfrm>
          <a:prstGeom prst="rect">
            <a:avLst/>
          </a:prstGeom>
          <a:noFill/>
          <a:extLst>
            <a:ext uri="{909E8E84-426E-40DD-AFC4-6F175D3DCCD1}">
              <a14:hiddenFill xmlns:a14="http://schemas.microsoft.com/office/drawing/2010/main">
                <a:solidFill>
                  <a:srgbClr val="FFFFFF"/>
                </a:solidFill>
              </a14:hiddenFill>
            </a:ext>
          </a:extLst>
        </p:spPr>
      </p:pic>
      <p:sp>
        <p:nvSpPr>
          <p:cNvPr id="9" name="Donut 8"/>
          <p:cNvSpPr/>
          <p:nvPr/>
        </p:nvSpPr>
        <p:spPr>
          <a:xfrm>
            <a:off x="4038600" y="5444705"/>
            <a:ext cx="1828800" cy="434669"/>
          </a:xfrm>
          <a:prstGeom prst="donut">
            <a:avLst>
              <a:gd name="adj" fmla="val 39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ction Button: Forward or Next 6">
            <a:hlinkClick r:id="" action="ppaction://hlinkshowjump?jump=nextslide" highlightClick="1"/>
          </p:cNvPr>
          <p:cNvSpPr/>
          <p:nvPr/>
        </p:nvSpPr>
        <p:spPr>
          <a:xfrm>
            <a:off x="-28036" y="0"/>
            <a:ext cx="990600" cy="609600"/>
          </a:xfrm>
          <a:prstGeom prst="actionButtonForwardNex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22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 calcmode="lin" valueType="num">
                                      <p:cBhvr additive="base">
                                        <p:cTn id="7" dur="2250" fill="hold"/>
                                        <p:tgtEl>
                                          <p:spTgt spid="2054"/>
                                        </p:tgtEl>
                                        <p:attrNameLst>
                                          <p:attrName>ppt_x</p:attrName>
                                        </p:attrNameLst>
                                      </p:cBhvr>
                                      <p:tavLst>
                                        <p:tav tm="0">
                                          <p:val>
                                            <p:strVal val="#ppt_x"/>
                                          </p:val>
                                        </p:tav>
                                        <p:tav tm="100000">
                                          <p:val>
                                            <p:strVal val="#ppt_x"/>
                                          </p:val>
                                        </p:tav>
                                      </p:tavLst>
                                    </p:anim>
                                    <p:anim calcmode="lin" valueType="num">
                                      <p:cBhvr additive="base">
                                        <p:cTn id="8" dur="225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briola" pitchFamily="82" charset="0"/>
              </a:rPr>
              <a:t>What is LIT Club all </a:t>
            </a:r>
            <a:r>
              <a:rPr lang="en-US" dirty="0">
                <a:latin typeface="Gabriola" pitchFamily="82" charset="0"/>
              </a:rPr>
              <a:t>a</a:t>
            </a:r>
            <a:r>
              <a:rPr lang="en-US" dirty="0" smtClean="0">
                <a:latin typeface="Gabriola" pitchFamily="82" charset="0"/>
              </a:rPr>
              <a:t>bout?</a:t>
            </a:r>
            <a:br>
              <a:rPr lang="en-US" dirty="0" smtClean="0">
                <a:latin typeface="Gabriola" pitchFamily="82" charset="0"/>
              </a:rPr>
            </a:br>
            <a:r>
              <a:rPr lang="en-US" sz="2000" dirty="0" smtClean="0">
                <a:latin typeface="Gabriola" pitchFamily="82" charset="0"/>
              </a:rPr>
              <a:t>“Books </a:t>
            </a:r>
            <a:r>
              <a:rPr lang="en-US" sz="2000" dirty="0">
                <a:latin typeface="Gabriola" pitchFamily="82" charset="0"/>
              </a:rPr>
              <a:t>- the best antidote against the marsh-gas of boredom and vacuity</a:t>
            </a:r>
            <a:r>
              <a:rPr lang="en-US" sz="2000" dirty="0" smtClean="0">
                <a:latin typeface="Gabriola" pitchFamily="82" charset="0"/>
              </a:rPr>
              <a:t>.”</a:t>
            </a:r>
            <a:br>
              <a:rPr lang="en-US" sz="2000" dirty="0" smtClean="0">
                <a:latin typeface="Gabriola" pitchFamily="82" charset="0"/>
              </a:rPr>
            </a:br>
            <a:r>
              <a:rPr lang="en-US" sz="2000" dirty="0" smtClean="0">
                <a:latin typeface="Gabriola" pitchFamily="82" charset="0"/>
              </a:rPr>
              <a:t>~</a:t>
            </a:r>
            <a:r>
              <a:rPr lang="en-US" sz="2000" dirty="0">
                <a:latin typeface="Gabriola" pitchFamily="82" charset="0"/>
              </a:rPr>
              <a:t>George </a:t>
            </a:r>
            <a:r>
              <a:rPr lang="en-US" sz="2000" dirty="0" smtClean="0">
                <a:latin typeface="Gabriola" pitchFamily="82" charset="0"/>
              </a:rPr>
              <a:t>Steiner</a:t>
            </a:r>
            <a:endParaRPr lang="en-US" dirty="0"/>
          </a:p>
        </p:txBody>
      </p:sp>
      <p:sp>
        <p:nvSpPr>
          <p:cNvPr id="3" name="Content Placeholder 2"/>
          <p:cNvSpPr>
            <a:spLocks noGrp="1"/>
          </p:cNvSpPr>
          <p:nvPr>
            <p:ph idx="1"/>
          </p:nvPr>
        </p:nvSpPr>
        <p:spPr>
          <a:xfrm>
            <a:off x="-20128" y="1676400"/>
            <a:ext cx="7106728" cy="4525963"/>
          </a:xfrm>
        </p:spPr>
        <p:txBody>
          <a:bodyPr>
            <a:normAutofit fontScale="92500" lnSpcReduction="10000"/>
          </a:bodyPr>
          <a:lstStyle/>
          <a:p>
            <a:pPr marL="0" indent="0">
              <a:buNone/>
            </a:pPr>
            <a:r>
              <a:rPr lang="en-US" sz="2000" dirty="0" smtClean="0">
                <a:latin typeface="Gabriola" pitchFamily="82" charset="0"/>
              </a:rPr>
              <a:t>	</a:t>
            </a:r>
          </a:p>
          <a:p>
            <a:pPr marL="0" indent="0">
              <a:buNone/>
            </a:pPr>
            <a:r>
              <a:rPr lang="en-US" sz="2000" dirty="0">
                <a:latin typeface="Gabriola" pitchFamily="82" charset="0"/>
              </a:rPr>
              <a:t>	</a:t>
            </a:r>
            <a:r>
              <a:rPr lang="en-US" sz="2400" dirty="0" smtClean="0">
                <a:latin typeface="Gabriola" pitchFamily="82" charset="0"/>
              </a:rPr>
              <a:t>Here at LIT Club we are dedicated to broadening your  literary experience. You will read and discuss books, poems, short stories, even song lyrics with friends. All the while enhancing your vocabulary, and reading skills without even knowing it. </a:t>
            </a:r>
          </a:p>
          <a:p>
            <a:pPr marL="0" indent="0">
              <a:buNone/>
            </a:pPr>
            <a:endParaRPr lang="en-US" sz="2400" dirty="0" smtClean="0">
              <a:latin typeface="Gabriola" pitchFamily="82" charset="0"/>
            </a:endParaRPr>
          </a:p>
          <a:p>
            <a:pPr marL="0" indent="0">
              <a:buNone/>
            </a:pPr>
            <a:r>
              <a:rPr lang="en-US" sz="2400" dirty="0" smtClean="0">
                <a:latin typeface="Gabriola" pitchFamily="82" charset="0"/>
              </a:rPr>
              <a:t>You might be asking yourself </a:t>
            </a:r>
            <a:r>
              <a:rPr lang="en-US" sz="2400" b="1" dirty="0" smtClean="0">
                <a:latin typeface="Gabriola" pitchFamily="82" charset="0"/>
              </a:rPr>
              <a:t>why is this so important.</a:t>
            </a:r>
          </a:p>
          <a:p>
            <a:pPr marL="0" indent="0">
              <a:buNone/>
            </a:pPr>
            <a:endParaRPr lang="en-US" sz="2400" dirty="0">
              <a:latin typeface="Gabriola" pitchFamily="82" charset="0"/>
            </a:endParaRPr>
          </a:p>
          <a:p>
            <a:pPr marL="0" indent="0">
              <a:buNone/>
            </a:pPr>
            <a:r>
              <a:rPr lang="en-US" sz="2400" dirty="0" smtClean="0">
                <a:latin typeface="Gabriola" pitchFamily="82" charset="0"/>
              </a:rPr>
              <a:t>	Reading </a:t>
            </a:r>
            <a:r>
              <a:rPr lang="en-US" sz="2400" dirty="0">
                <a:latin typeface="Gabriola" pitchFamily="82" charset="0"/>
              </a:rPr>
              <a:t>is how we discover new </a:t>
            </a:r>
            <a:r>
              <a:rPr lang="en-US" sz="2400" dirty="0" smtClean="0">
                <a:latin typeface="Gabriola" pitchFamily="82" charset="0"/>
              </a:rPr>
              <a:t>things and learn without meaning to. Books are the most patient of teachers. If you don’t understand something they will repeat it over and over again until you do. They are an escape, an adventure, and the best part  of LIT Club is that you get to share whatever  you discover with friends.</a:t>
            </a:r>
            <a:endParaRPr lang="en-US" sz="2400" dirty="0">
              <a:latin typeface="Gabriola" pitchFamily="82" charset="0"/>
            </a:endParaRPr>
          </a:p>
        </p:txBody>
      </p:sp>
      <p:pic>
        <p:nvPicPr>
          <p:cNvPr id="1026" name="Picture 2" descr="http://johngushue.typepad.com/photos/uncategorized/2008/09/01/stack_of_books_with_shadow_2.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91200" y="2514600"/>
            <a:ext cx="3086100" cy="4917057"/>
          </a:xfrm>
          <a:prstGeom prst="rect">
            <a:avLst/>
          </a:prstGeom>
          <a:noFill/>
          <a:extLst>
            <a:ext uri="{909E8E84-426E-40DD-AFC4-6F175D3DCCD1}">
              <a14:hiddenFill xmlns:a14="http://schemas.microsoft.com/office/drawing/2010/main">
                <a:solidFill>
                  <a:srgbClr val="FFFFFF"/>
                </a:solidFill>
              </a14:hiddenFill>
            </a:ext>
          </a:extLst>
        </p:spPr>
      </p:pic>
      <p:sp>
        <p:nvSpPr>
          <p:cNvPr id="5" name="Action Button: Forward or Next 4">
            <a:hlinkClick r:id="" action="ppaction://hlinkshowjump?jump=nextslide" highlightClick="1"/>
          </p:cNvPr>
          <p:cNvSpPr/>
          <p:nvPr/>
        </p:nvSpPr>
        <p:spPr>
          <a:xfrm>
            <a:off x="-28036" y="0"/>
            <a:ext cx="990600" cy="609600"/>
          </a:xfrm>
          <a:prstGeom prst="actionButtonForwardNex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8207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8000" fill="hold"/>
                                        <p:tgtEl>
                                          <p:spTgt spid="1026"/>
                                        </p:tgtEl>
                                        <p:attrNameLst>
                                          <p:attrName>ppt_x</p:attrName>
                                        </p:attrNameLst>
                                      </p:cBhvr>
                                      <p:tavLst>
                                        <p:tav tm="0">
                                          <p:val>
                                            <p:strVal val="#ppt_x"/>
                                          </p:val>
                                        </p:tav>
                                        <p:tav tm="100000">
                                          <p:val>
                                            <p:strVal val="#ppt_x"/>
                                          </p:val>
                                        </p:tav>
                                      </p:tavLst>
                                    </p:anim>
                                    <p:anim calcmode="lin" valueType="num">
                                      <p:cBhvr additive="base">
                                        <p:cTn id="8" dur="80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briola" pitchFamily="82" charset="0"/>
              </a:rPr>
              <a:t>How to Join LIT Club?</a:t>
            </a:r>
            <a:br>
              <a:rPr lang="en-US" dirty="0" smtClean="0">
                <a:latin typeface="Gabriola" pitchFamily="82" charset="0"/>
              </a:rPr>
            </a:br>
            <a:endParaRPr lang="en-US" sz="4000" dirty="0">
              <a:latin typeface="Gabriola" pitchFamily="82" charset="0"/>
            </a:endParaRPr>
          </a:p>
        </p:txBody>
      </p:sp>
      <p:sp>
        <p:nvSpPr>
          <p:cNvPr id="3" name="Content Placeholder 2"/>
          <p:cNvSpPr>
            <a:spLocks noGrp="1"/>
          </p:cNvSpPr>
          <p:nvPr>
            <p:ph idx="1"/>
          </p:nvPr>
        </p:nvSpPr>
        <p:spPr/>
        <p:txBody>
          <a:bodyPr>
            <a:normAutofit/>
          </a:bodyPr>
          <a:lstStyle/>
          <a:p>
            <a:pPr marL="0" indent="0" algn="ctr">
              <a:buNone/>
            </a:pPr>
            <a:r>
              <a:rPr lang="en-US" sz="2200" b="1" dirty="0" smtClean="0">
                <a:latin typeface="Gabriola" pitchFamily="82" charset="0"/>
              </a:rPr>
              <a:t>Place</a:t>
            </a:r>
            <a:r>
              <a:rPr lang="en-US" sz="2200" dirty="0" smtClean="0">
                <a:latin typeface="Gabriola" pitchFamily="82" charset="0"/>
              </a:rPr>
              <a:t>: School Library</a:t>
            </a:r>
          </a:p>
          <a:p>
            <a:pPr marL="0" indent="0" algn="ctr">
              <a:buNone/>
            </a:pPr>
            <a:r>
              <a:rPr lang="en-US" sz="2200" b="1" dirty="0" smtClean="0">
                <a:latin typeface="Gabriola" pitchFamily="82" charset="0"/>
              </a:rPr>
              <a:t>Time</a:t>
            </a:r>
            <a:r>
              <a:rPr lang="en-US" sz="2200" dirty="0" smtClean="0">
                <a:latin typeface="Gabriola" pitchFamily="82" charset="0"/>
              </a:rPr>
              <a:t>: Wednesdays, 2:30 to 3:30</a:t>
            </a:r>
          </a:p>
          <a:p>
            <a:pPr marL="0" indent="0" algn="ctr">
              <a:buNone/>
            </a:pPr>
            <a:r>
              <a:rPr lang="en-US" sz="2200" b="1" dirty="0">
                <a:latin typeface="Gabriola" pitchFamily="82" charset="0"/>
              </a:rPr>
              <a:t>Advisor</a:t>
            </a:r>
            <a:r>
              <a:rPr lang="en-US" sz="2200" dirty="0">
                <a:latin typeface="Gabriola" pitchFamily="82" charset="0"/>
              </a:rPr>
              <a:t>: Karen </a:t>
            </a:r>
            <a:r>
              <a:rPr lang="en-US" sz="2200" dirty="0" smtClean="0">
                <a:latin typeface="Gabriola" pitchFamily="82" charset="0"/>
              </a:rPr>
              <a:t>Troost </a:t>
            </a:r>
            <a:r>
              <a:rPr lang="en-US" sz="2200" dirty="0">
                <a:latin typeface="Gabriola" pitchFamily="82" charset="0"/>
                <a:hlinkClick r:id="rId2"/>
              </a:rPr>
              <a:t>ktroost@ridgefield.org</a:t>
            </a:r>
            <a:endParaRPr lang="en-US" sz="2200" dirty="0">
              <a:latin typeface="Gabriola" pitchFamily="82" charset="0"/>
            </a:endParaRPr>
          </a:p>
          <a:p>
            <a:pPr marL="0" indent="0">
              <a:buNone/>
            </a:pPr>
            <a:endParaRPr lang="en-US" sz="2200" dirty="0" smtClean="0">
              <a:latin typeface="Gabriola" pitchFamily="82" charset="0"/>
            </a:endParaRPr>
          </a:p>
          <a:p>
            <a:pPr marL="0" indent="0">
              <a:buNone/>
            </a:pPr>
            <a:r>
              <a:rPr lang="en-US" sz="2200" dirty="0" smtClean="0">
                <a:latin typeface="Gabriola" pitchFamily="82" charset="0"/>
              </a:rPr>
              <a:t>Stay for the meeting </a:t>
            </a:r>
            <a:r>
              <a:rPr lang="en-US" sz="2200" b="1" dirty="0" smtClean="0">
                <a:latin typeface="Gabriola" pitchFamily="82" charset="0"/>
              </a:rPr>
              <a:t>everyone is invited. </a:t>
            </a:r>
          </a:p>
          <a:p>
            <a:pPr marL="0" indent="0">
              <a:buNone/>
            </a:pPr>
            <a:r>
              <a:rPr lang="en-US" sz="2200" dirty="0" smtClean="0">
                <a:latin typeface="Gabriola" pitchFamily="82" charset="0"/>
              </a:rPr>
              <a:t>If you like it (and I know you will) talk to one of the officers and we’ll put you on the email list to keep you updated on everything going on in LIT. </a:t>
            </a:r>
          </a:p>
          <a:p>
            <a:pPr marL="0" indent="0">
              <a:buNone/>
            </a:pPr>
            <a:r>
              <a:rPr lang="en-US" sz="2200" dirty="0" smtClean="0">
                <a:latin typeface="Gabriola" pitchFamily="82" charset="0"/>
              </a:rPr>
              <a:t>Then if you decide to you can come back again, bring friends</a:t>
            </a:r>
            <a:r>
              <a:rPr lang="en-US" sz="2400" dirty="0"/>
              <a:t/>
            </a:r>
            <a:br>
              <a:rPr lang="en-US" sz="2400" dirty="0"/>
            </a:br>
            <a:r>
              <a:rPr lang="en-US" sz="2400" dirty="0"/>
              <a:t/>
            </a:r>
            <a:br>
              <a:rPr lang="en-US" sz="2400" dirty="0"/>
            </a:br>
            <a:endParaRPr lang="en-US" sz="2200" dirty="0">
              <a:latin typeface="Gabriola" pitchFamily="82" charset="0"/>
            </a:endParaRPr>
          </a:p>
        </p:txBody>
      </p:sp>
      <p:pic>
        <p:nvPicPr>
          <p:cNvPr id="4098" name="Picture 2" descr="http://www.readfaster.com/images/pixel.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0063"/>
            <a:ext cx="190500" cy="952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ica.coop/al-housing/content_images/LawBooks.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76600" y="4876800"/>
            <a:ext cx="2819400" cy="1930173"/>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28036" y="0"/>
            <a:ext cx="990600" cy="609600"/>
          </a:xfrm>
          <a:prstGeom prst="actionButtonForwardNex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774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4250" fill="hold"/>
                                        <p:tgtEl>
                                          <p:spTgt spid="4100"/>
                                        </p:tgtEl>
                                        <p:attrNameLst>
                                          <p:attrName>ppt_x</p:attrName>
                                        </p:attrNameLst>
                                      </p:cBhvr>
                                      <p:tavLst>
                                        <p:tav tm="0">
                                          <p:val>
                                            <p:strVal val="0-#ppt_w/2"/>
                                          </p:val>
                                        </p:tav>
                                        <p:tav tm="100000">
                                          <p:val>
                                            <p:strVal val="#ppt_x"/>
                                          </p:val>
                                        </p:tav>
                                      </p:tavLst>
                                    </p:anim>
                                    <p:anim calcmode="lin" valueType="num">
                                      <p:cBhvr additive="base">
                                        <p:cTn id="8" dur="4250" fill="hold"/>
                                        <p:tgtEl>
                                          <p:spTgt spid="4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Gabriola" pitchFamily="82" charset="0"/>
              </a:rPr>
              <a:t>Chec</a:t>
            </a:r>
            <a:r>
              <a:rPr lang="en-US" sz="4000" dirty="0" smtClean="0">
                <a:latin typeface="Gabriola" pitchFamily="82" charset="0"/>
              </a:rPr>
              <a:t>k out this Video</a:t>
            </a:r>
            <a:endParaRPr lang="en-US" sz="4000" dirty="0">
              <a:latin typeface="Gabriola" pitchFamily="82" charset="0"/>
            </a:endParaRPr>
          </a:p>
        </p:txBody>
      </p:sp>
      <p:sp>
        <p:nvSpPr>
          <p:cNvPr id="3" name="Action Button: Forward or Next 2">
            <a:hlinkClick r:id="" action="ppaction://hlinkshowjump?jump=nextslide" highlightClick="1"/>
          </p:cNvPr>
          <p:cNvSpPr/>
          <p:nvPr/>
        </p:nvSpPr>
        <p:spPr>
          <a:xfrm>
            <a:off x="-28036" y="0"/>
            <a:ext cx="990600" cy="609600"/>
          </a:xfrm>
          <a:prstGeom prst="actionButtonForwardNex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1724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briola" pitchFamily="82" charset="0"/>
              </a:rPr>
              <a:t>Miscellaneous Information</a:t>
            </a:r>
            <a:br>
              <a:rPr lang="en-US" dirty="0" smtClean="0">
                <a:latin typeface="Gabriola" pitchFamily="82" charset="0"/>
              </a:rPr>
            </a:br>
            <a:r>
              <a:rPr lang="en-US" sz="2000" dirty="0" smtClean="0">
                <a:latin typeface="Gabriola" pitchFamily="82" charset="0"/>
              </a:rPr>
              <a:t>“Every </a:t>
            </a:r>
            <a:r>
              <a:rPr lang="en-US" sz="2000" dirty="0">
                <a:latin typeface="Gabriola" pitchFamily="82" charset="0"/>
              </a:rPr>
              <a:t>burned book enlightens the </a:t>
            </a:r>
            <a:r>
              <a:rPr lang="en-US" sz="2000" dirty="0" smtClean="0">
                <a:latin typeface="Gabriola" pitchFamily="82" charset="0"/>
              </a:rPr>
              <a:t>world.”</a:t>
            </a:r>
            <a:r>
              <a:rPr lang="en-US" sz="2000" dirty="0">
                <a:latin typeface="Gabriola" pitchFamily="82" charset="0"/>
              </a:rPr>
              <a:t/>
            </a:r>
            <a:br>
              <a:rPr lang="en-US" sz="2000" dirty="0">
                <a:latin typeface="Gabriola" pitchFamily="82" charset="0"/>
              </a:rPr>
            </a:br>
            <a:r>
              <a:rPr lang="en-US" sz="2000" dirty="0">
                <a:latin typeface="Gabriola" pitchFamily="82" charset="0"/>
              </a:rPr>
              <a:t>~ </a:t>
            </a:r>
            <a:r>
              <a:rPr lang="en-US" sz="2000" dirty="0" smtClean="0">
                <a:latin typeface="Gabriola" pitchFamily="82" charset="0"/>
              </a:rPr>
              <a:t>Ralph </a:t>
            </a:r>
            <a:r>
              <a:rPr lang="en-US" sz="2000" dirty="0">
                <a:latin typeface="Gabriola" pitchFamily="82" charset="0"/>
              </a:rPr>
              <a:t>Waldo </a:t>
            </a:r>
            <a:r>
              <a:rPr lang="en-US" sz="2000" dirty="0" smtClean="0">
                <a:latin typeface="Gabriola" pitchFamily="82" charset="0"/>
              </a:rPr>
              <a:t>Emerson</a:t>
            </a:r>
            <a:endParaRPr lang="en-US" sz="2000" dirty="0">
              <a:latin typeface="Gabriola" pitchFamily="82" charset="0"/>
            </a:endParaRPr>
          </a:p>
        </p:txBody>
      </p:sp>
      <p:sp>
        <p:nvSpPr>
          <p:cNvPr id="3" name="Content Placeholder 2"/>
          <p:cNvSpPr>
            <a:spLocks noGrp="1"/>
          </p:cNvSpPr>
          <p:nvPr>
            <p:ph idx="1"/>
          </p:nvPr>
        </p:nvSpPr>
        <p:spPr/>
        <p:txBody>
          <a:bodyPr/>
          <a:lstStyle/>
          <a:p>
            <a:pPr marL="0" indent="0">
              <a:buNone/>
            </a:pPr>
            <a:r>
              <a:rPr lang="en-US" dirty="0" smtClean="0">
                <a:latin typeface="Gabriola" pitchFamily="82" charset="0"/>
              </a:rPr>
              <a:t>Fundraisers-</a:t>
            </a:r>
          </a:p>
          <a:p>
            <a:pPr marL="457200" lvl="1" indent="0">
              <a:buNone/>
            </a:pPr>
            <a:endParaRPr lang="en-US" dirty="0" smtClean="0">
              <a:latin typeface="Gabriola" pitchFamily="82" charset="0"/>
            </a:endParaRPr>
          </a:p>
          <a:p>
            <a:pPr marL="0" indent="0">
              <a:buNone/>
            </a:pPr>
            <a:r>
              <a:rPr lang="en-US" dirty="0" smtClean="0">
                <a:latin typeface="Gabriola" pitchFamily="82" charset="0"/>
              </a:rPr>
              <a:t>T-Shirts-</a:t>
            </a:r>
          </a:p>
          <a:p>
            <a:pPr marL="457200" lvl="1" indent="0">
              <a:buNone/>
            </a:pPr>
            <a:r>
              <a:rPr lang="en-US" dirty="0" smtClean="0">
                <a:latin typeface="Gabriola" pitchFamily="82" charset="0"/>
              </a:rPr>
              <a:t>This year we will be creating T-shirts for LIT club. </a:t>
            </a:r>
            <a:r>
              <a:rPr lang="en-US" dirty="0">
                <a:latin typeface="Gabriola" pitchFamily="82" charset="0"/>
              </a:rPr>
              <a:t>T</a:t>
            </a:r>
            <a:r>
              <a:rPr lang="en-US" dirty="0" smtClean="0">
                <a:latin typeface="Gabriola" pitchFamily="82" charset="0"/>
              </a:rPr>
              <a:t>he club members will have the liberty of a collaborative design. </a:t>
            </a:r>
            <a:endParaRPr lang="en-US" dirty="0">
              <a:latin typeface="Gabriola" pitchFamily="82" charset="0"/>
            </a:endParaRPr>
          </a:p>
        </p:txBody>
      </p:sp>
      <p:sp>
        <p:nvSpPr>
          <p:cNvPr id="4" name="Action Button: Forward or Next 3">
            <a:hlinkClick r:id="" action="ppaction://hlinkshowjump?jump=nextslide" highlightClick="1"/>
          </p:cNvPr>
          <p:cNvSpPr/>
          <p:nvPr/>
        </p:nvSpPr>
        <p:spPr>
          <a:xfrm>
            <a:off x="-28036" y="0"/>
            <a:ext cx="990600" cy="609600"/>
          </a:xfrm>
          <a:prstGeom prst="actionButtonForwardNex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9047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600200"/>
            <a:ext cx="8229600" cy="1143000"/>
          </a:xfrm>
        </p:spPr>
        <p:txBody>
          <a:bodyPr>
            <a:noAutofit/>
          </a:bodyPr>
          <a:lstStyle/>
          <a:p>
            <a:r>
              <a:rPr lang="en-US" sz="9600" dirty="0" smtClean="0">
                <a:latin typeface="Gabriola" pitchFamily="82" charset="0"/>
              </a:rPr>
              <a:t>Fin</a:t>
            </a:r>
            <a:endParaRPr lang="en-US" sz="6000" dirty="0">
              <a:latin typeface="Gabriola" pitchFamily="82" charset="0"/>
            </a:endParaRPr>
          </a:p>
        </p:txBody>
      </p:sp>
      <p:pic>
        <p:nvPicPr>
          <p:cNvPr id="1026" name="Picture 2" descr="http://www.lolgallery.com/wp-content/uploads/2011/02/octopus-book-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10000"/>
            <a:ext cx="40005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robinmalau.com/wp-content/uploads/2009/08/Robert-The_-book-work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3925" y="762000"/>
            <a:ext cx="40005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204" y="3505200"/>
            <a:ext cx="4000500" cy="3042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28940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162</Words>
  <Application>Microsoft Office PowerPoint</Application>
  <PresentationFormat>On-screen Show (4:3)</PresentationFormat>
  <Paragraphs>35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LIT CLUB (Literature Club)</vt:lpstr>
      <vt:lpstr>Why Join LIT Club?      “Never judge a book by its movie.”   ~J.W. Eagan</vt:lpstr>
      <vt:lpstr>What is LIT Club all about? “Books - the best antidote against the marsh-gas of boredom and vacuity.” ~George Steiner</vt:lpstr>
      <vt:lpstr>How to Join LIT Club? </vt:lpstr>
      <vt:lpstr>Check out this Video</vt:lpstr>
      <vt:lpstr>Miscellaneous Information “Every burned book enlightens the world.” ~ Ralph Waldo Emerson</vt:lpstr>
      <vt:lpstr>Fin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 CLUB (Literature Club)</dc:title>
  <dc:creator>RPS</dc:creator>
  <cp:lastModifiedBy>RPS</cp:lastModifiedBy>
  <cp:revision>24</cp:revision>
  <dcterms:created xsi:type="dcterms:W3CDTF">2011-05-18T13:11:00Z</dcterms:created>
  <dcterms:modified xsi:type="dcterms:W3CDTF">2011-06-14T13:28:13Z</dcterms:modified>
</cp:coreProperties>
</file>