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1" r:id="rId5"/>
    <p:sldId id="262" r:id="rId6"/>
    <p:sldId id="260"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39" autoAdjust="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7E29A6-D4BC-4F60-A3E3-635C2931200D}" type="datetimeFigureOut">
              <a:rPr lang="en-US" smtClean="0"/>
              <a:t>6/15/2011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7D97C4-0A23-477D-A741-2D102005ACBE}" type="slidenum">
              <a:rPr lang="en-US" smtClean="0"/>
              <a:t>‹#›</a:t>
            </a:fld>
            <a:endParaRPr lang="en-US"/>
          </a:p>
        </p:txBody>
      </p:sp>
    </p:spTree>
    <p:extLst>
      <p:ext uri="{BB962C8B-B14F-4D97-AF65-F5344CB8AC3E}">
        <p14:creationId xmlns:p14="http://schemas.microsoft.com/office/powerpoint/2010/main" val="2470646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7D97C4-0A23-477D-A741-2D102005ACBE}" type="slidenum">
              <a:rPr lang="en-US" smtClean="0"/>
              <a:t>3</a:t>
            </a:fld>
            <a:endParaRPr lang="en-US"/>
          </a:p>
        </p:txBody>
      </p:sp>
    </p:spTree>
    <p:extLst>
      <p:ext uri="{BB962C8B-B14F-4D97-AF65-F5344CB8AC3E}">
        <p14:creationId xmlns:p14="http://schemas.microsoft.com/office/powerpoint/2010/main" val="414888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81282E-0FFF-40E8-A980-F512006D18D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4059210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1282E-0FFF-40E8-A980-F512006D18D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220960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1282E-0FFF-40E8-A980-F512006D18D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3243033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1282E-0FFF-40E8-A980-F512006D18D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3522246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81282E-0FFF-40E8-A980-F512006D18D6}"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254948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81282E-0FFF-40E8-A980-F512006D18D6}"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946719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81282E-0FFF-40E8-A980-F512006D18D6}"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124230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81282E-0FFF-40E8-A980-F512006D18D6}"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736457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1282E-0FFF-40E8-A980-F512006D18D6}"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1842420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1282E-0FFF-40E8-A980-F512006D18D6}"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3859252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1282E-0FFF-40E8-A980-F512006D18D6}"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0ABFD1-9E46-4C9E-8BAF-F9B9D8678BAB}" type="slidenum">
              <a:rPr lang="en-US" smtClean="0"/>
              <a:t>‹#›</a:t>
            </a:fld>
            <a:endParaRPr lang="en-US"/>
          </a:p>
        </p:txBody>
      </p:sp>
    </p:spTree>
    <p:extLst>
      <p:ext uri="{BB962C8B-B14F-4D97-AF65-F5344CB8AC3E}">
        <p14:creationId xmlns:p14="http://schemas.microsoft.com/office/powerpoint/2010/main" val="2617015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5000"/>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1282E-0FFF-40E8-A980-F512006D18D6}" type="datetimeFigureOut">
              <a:rPr lang="en-US" smtClean="0"/>
              <a:t>6/15/2011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ABFD1-9E46-4C9E-8BAF-F9B9D8678BAB}" type="slidenum">
              <a:rPr lang="en-US" smtClean="0"/>
              <a:t>‹#›</a:t>
            </a:fld>
            <a:endParaRPr lang="en-US"/>
          </a:p>
        </p:txBody>
      </p:sp>
    </p:spTree>
    <p:extLst>
      <p:ext uri="{BB962C8B-B14F-4D97-AF65-F5344CB8AC3E}">
        <p14:creationId xmlns:p14="http://schemas.microsoft.com/office/powerpoint/2010/main" val="2724969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www.youtube.com/v/pYdBmeEO0rk?version=3&amp;hl=en_U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6/6e/Dodge_Charger_R-T_(Gibeau_Orange_Julep).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www.youtube.com/v/Ezk0e1VL80o?version=3&amp;hl=en_US"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14400"/>
            <a:ext cx="10058400" cy="2533650"/>
          </a:xfrm>
        </p:spPr>
        <p:txBody>
          <a:bodyPr>
            <a:noAutofit/>
          </a:bodyPr>
          <a:lstStyle/>
          <a:p>
            <a:r>
              <a:rPr lang="en-US" sz="3600" dirty="0" smtClean="0"/>
              <a:t>A Comparison of Two Cars I Would </a:t>
            </a:r>
            <a:r>
              <a:rPr lang="en-US" sz="3600" dirty="0"/>
              <a:t>L</a:t>
            </a:r>
            <a:r>
              <a:rPr lang="en-US" sz="3600" dirty="0" smtClean="0"/>
              <a:t>ike to Own </a:t>
            </a:r>
            <a:br>
              <a:rPr lang="en-US" sz="3600" dirty="0" smtClean="0"/>
            </a:br>
            <a:r>
              <a:rPr lang="en-US" sz="3600" b="1" dirty="0" smtClean="0"/>
              <a:t>The</a:t>
            </a:r>
            <a:r>
              <a:rPr lang="en-US" sz="3600" dirty="0" smtClean="0"/>
              <a:t> </a:t>
            </a:r>
            <a:r>
              <a:rPr lang="en-US" sz="3600" b="1" dirty="0" smtClean="0"/>
              <a:t>1957 </a:t>
            </a:r>
            <a:r>
              <a:rPr lang="en-US" sz="3600" b="1" dirty="0"/>
              <a:t>Chevrolet Corvette </a:t>
            </a:r>
            <a:r>
              <a:rPr lang="en-US" sz="3600" dirty="0" smtClean="0"/>
              <a:t>and </a:t>
            </a:r>
            <a:br>
              <a:rPr lang="en-US" sz="3600" dirty="0" smtClean="0"/>
            </a:br>
            <a:r>
              <a:rPr lang="en-US" sz="3600" b="1" dirty="0" smtClean="0"/>
              <a:t>The</a:t>
            </a:r>
            <a:r>
              <a:rPr lang="en-US" sz="3600" dirty="0" smtClean="0"/>
              <a:t> </a:t>
            </a:r>
            <a:r>
              <a:rPr lang="en-US" sz="3600" b="1" dirty="0" smtClean="0"/>
              <a:t>1968 Dodge Charger</a:t>
            </a:r>
            <a:r>
              <a:rPr lang="en-US" sz="3600" b="1" dirty="0" smtClean="0">
                <a:effectLst>
                  <a:outerShdw blurRad="38100" dist="38100" dir="2700000" algn="tl">
                    <a:srgbClr val="000000">
                      <a:alpha val="43137"/>
                    </a:srgbClr>
                  </a:outerShdw>
                </a:effectLst>
              </a:rPr>
              <a:t/>
            </a:r>
            <a:br>
              <a:rPr lang="en-US" sz="3600" b="1" dirty="0" smtClean="0">
                <a:effectLst>
                  <a:outerShdw blurRad="38100" dist="38100" dir="2700000" algn="tl">
                    <a:srgbClr val="000000">
                      <a:alpha val="43137"/>
                    </a:srgbClr>
                  </a:outerShdw>
                </a:effectLst>
              </a:rPr>
            </a:br>
            <a:r>
              <a:rPr lang="en-US" sz="3600" b="1" dirty="0">
                <a:effectLst>
                  <a:outerShdw blurRad="38100" dist="38100" dir="2700000" algn="tl">
                    <a:srgbClr val="000000">
                      <a:alpha val="43137"/>
                    </a:srgbClr>
                  </a:outerShdw>
                </a:effectLst>
              </a:rPr>
              <a:t/>
            </a:r>
            <a:br>
              <a:rPr lang="en-US" sz="3600" b="1" dirty="0">
                <a:effectLst>
                  <a:outerShdw blurRad="38100" dist="38100" dir="2700000" algn="tl">
                    <a:srgbClr val="000000">
                      <a:alpha val="43137"/>
                    </a:srgbClr>
                  </a:outerShdw>
                </a:effectLst>
              </a:rPr>
            </a:br>
            <a:r>
              <a:rPr lang="en-US" sz="3200" i="1" dirty="0" smtClean="0"/>
              <a:t>Both </a:t>
            </a:r>
            <a:r>
              <a:rPr lang="en-US" sz="3200" b="1" i="1" dirty="0" smtClean="0">
                <a:solidFill>
                  <a:srgbClr val="FF0000"/>
                </a:solidFill>
              </a:rPr>
              <a:t>Red</a:t>
            </a:r>
            <a:r>
              <a:rPr lang="en-US" sz="3200" i="1" dirty="0" smtClean="0"/>
              <a:t> </a:t>
            </a:r>
            <a:r>
              <a:rPr lang="en-US" sz="4000" dirty="0" smtClean="0"/>
              <a:t>;)</a:t>
            </a:r>
            <a:endParaRPr lang="en-US" sz="4000" dirty="0"/>
          </a:p>
        </p:txBody>
      </p:sp>
      <p:sp>
        <p:nvSpPr>
          <p:cNvPr id="3" name="Subtitle 2"/>
          <p:cNvSpPr>
            <a:spLocks noGrp="1"/>
          </p:cNvSpPr>
          <p:nvPr>
            <p:ph type="subTitle" idx="1"/>
          </p:nvPr>
        </p:nvSpPr>
        <p:spPr>
          <a:xfrm>
            <a:off x="2743200" y="5562600"/>
            <a:ext cx="6400800" cy="1143000"/>
          </a:xfrm>
        </p:spPr>
        <p:txBody>
          <a:bodyPr>
            <a:noAutofit/>
          </a:bodyPr>
          <a:lstStyle/>
          <a:p>
            <a:pPr algn="r"/>
            <a:r>
              <a:rPr lang="en-US" sz="2400" dirty="0" smtClean="0">
                <a:solidFill>
                  <a:schemeClr val="tx1"/>
                </a:solidFill>
              </a:rPr>
              <a:t>Presented by Amy Hellrigel</a:t>
            </a:r>
          </a:p>
          <a:p>
            <a:pPr algn="r"/>
            <a:r>
              <a:rPr lang="en-US" sz="2400" dirty="0" smtClean="0">
                <a:solidFill>
                  <a:schemeClr val="tx1"/>
                </a:solidFill>
              </a:rPr>
              <a:t>Project 15</a:t>
            </a:r>
          </a:p>
          <a:p>
            <a:pPr algn="r"/>
            <a:r>
              <a:rPr lang="en-US" sz="2400" dirty="0" smtClean="0">
                <a:solidFill>
                  <a:schemeClr val="tx1"/>
                </a:solidFill>
              </a:rPr>
              <a:t>6/9/2011</a:t>
            </a:r>
            <a:endParaRPr lang="en-US" sz="2400" dirty="0">
              <a:solidFill>
                <a:schemeClr val="tx1"/>
              </a:solidFill>
            </a:endParaRPr>
          </a:p>
        </p:txBody>
      </p:sp>
      <p:sp>
        <p:nvSpPr>
          <p:cNvPr id="4" name="Action Button: Forward or Next 3">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8810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xit" presetSubtype="0" fill="hold" grpId="0" nodeType="withEffect">
                                  <p:stCondLst>
                                    <p:cond delay="0"/>
                                  </p:stCondLst>
                                  <p:childTnLst>
                                    <p:anim calcmode="lin" valueType="num">
                                      <p:cBhvr>
                                        <p:cTn id="6" dur="250"/>
                                        <p:tgtEl>
                                          <p:spTgt spid="2"/>
                                        </p:tgtEl>
                                        <p:attrNameLst>
                                          <p:attrName>ppt_w</p:attrName>
                                        </p:attrNameLst>
                                      </p:cBhvr>
                                      <p:tavLst>
                                        <p:tav tm="0">
                                          <p:val>
                                            <p:strVal val="ppt_w"/>
                                          </p:val>
                                        </p:tav>
                                        <p:tav tm="100000">
                                          <p:val>
                                            <p:fltVal val="0"/>
                                          </p:val>
                                        </p:tav>
                                      </p:tavLst>
                                    </p:anim>
                                    <p:anim calcmode="lin" valueType="num">
                                      <p:cBhvr>
                                        <p:cTn id="7" dur="250"/>
                                        <p:tgtEl>
                                          <p:spTgt spid="2"/>
                                        </p:tgtEl>
                                        <p:attrNameLst>
                                          <p:attrName>ppt_h</p:attrName>
                                        </p:attrNameLst>
                                      </p:cBhvr>
                                      <p:tavLst>
                                        <p:tav tm="0">
                                          <p:val>
                                            <p:strVal val="ppt_h"/>
                                          </p:val>
                                        </p:tav>
                                        <p:tav tm="100000">
                                          <p:val>
                                            <p:fltVal val="0"/>
                                          </p:val>
                                        </p:tav>
                                      </p:tavLst>
                                    </p:anim>
                                    <p:anim calcmode="lin" valueType="num">
                                      <p:cBhvr>
                                        <p:cTn id="8" dur="250"/>
                                        <p:tgtEl>
                                          <p:spTgt spid="2"/>
                                        </p:tgtEl>
                                        <p:attrNameLst>
                                          <p:attrName>style.rotation</p:attrName>
                                        </p:attrNameLst>
                                      </p:cBhvr>
                                      <p:tavLst>
                                        <p:tav tm="0">
                                          <p:val>
                                            <p:fltVal val="0"/>
                                          </p:val>
                                        </p:tav>
                                        <p:tav tm="100000">
                                          <p:val>
                                            <p:fltVal val="90"/>
                                          </p:val>
                                        </p:tav>
                                      </p:tavLst>
                                    </p:anim>
                                    <p:animEffect transition="out" filter="fade">
                                      <p:cBhvr>
                                        <p:cTn id="9" dur="250"/>
                                        <p:tgtEl>
                                          <p:spTgt spid="2"/>
                                        </p:tgtEl>
                                      </p:cBhvr>
                                    </p:animEffect>
                                    <p:set>
                                      <p:cBhvr>
                                        <p:cTn id="10" dur="1" fill="hold">
                                          <p:stCondLst>
                                            <p:cond delay="24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odge Charger 1968 0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922"/>
          <a:stretch/>
        </p:blipFill>
        <p:spPr bwMode="auto">
          <a:xfrm>
            <a:off x="4191000" y="3295684"/>
            <a:ext cx="4943669" cy="35623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wallpaperweb.org/wallpaper/cars/1600x1200/1957_Chevrolet_Corvette_Convertible.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035"/>
          <a:stretch/>
        </p:blipFill>
        <p:spPr bwMode="auto">
          <a:xfrm>
            <a:off x="0" y="0"/>
            <a:ext cx="4953000" cy="356904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533400" y="2997540"/>
            <a:ext cx="8229600" cy="1143000"/>
          </a:xfrm>
        </p:spPr>
        <p:txBody>
          <a:bodyPr/>
          <a:lstStyle/>
          <a:p>
            <a:r>
              <a:rPr lang="en-US" b="1" dirty="0" smtClean="0"/>
              <a:t>VS</a:t>
            </a:r>
            <a:endParaRPr lang="en-US" b="1" dirty="0"/>
          </a:p>
        </p:txBody>
      </p:sp>
      <p:sp>
        <p:nvSpPr>
          <p:cNvPr id="5" name="Rectangle 4"/>
          <p:cNvSpPr/>
          <p:nvPr/>
        </p:nvSpPr>
        <p:spPr>
          <a:xfrm>
            <a:off x="4952999" y="-2524"/>
            <a:ext cx="4181669" cy="461665"/>
          </a:xfrm>
          <a:prstGeom prst="rect">
            <a:avLst/>
          </a:prstGeom>
        </p:spPr>
        <p:txBody>
          <a:bodyPr wrap="square">
            <a:spAutoFit/>
          </a:bodyPr>
          <a:lstStyle/>
          <a:p>
            <a:r>
              <a:rPr lang="en-US" sz="2400" dirty="0" smtClean="0"/>
              <a:t>1957 Chevrolet Corvette</a:t>
            </a:r>
            <a:endParaRPr lang="en-US" sz="2400" dirty="0"/>
          </a:p>
        </p:txBody>
      </p:sp>
      <p:sp>
        <p:nvSpPr>
          <p:cNvPr id="6" name="Rectangle 5"/>
          <p:cNvSpPr/>
          <p:nvPr/>
        </p:nvSpPr>
        <p:spPr>
          <a:xfrm>
            <a:off x="1426465" y="6396335"/>
            <a:ext cx="2743200" cy="461665"/>
          </a:xfrm>
          <a:prstGeom prst="rect">
            <a:avLst/>
          </a:prstGeom>
        </p:spPr>
        <p:txBody>
          <a:bodyPr wrap="square">
            <a:spAutoFit/>
          </a:bodyPr>
          <a:lstStyle/>
          <a:p>
            <a:r>
              <a:rPr lang="en-US" sz="2400" dirty="0" smtClean="0"/>
              <a:t>1968 Dodge </a:t>
            </a:r>
            <a:r>
              <a:rPr lang="en-US" sz="2400" dirty="0"/>
              <a:t>C</a:t>
            </a:r>
            <a:r>
              <a:rPr lang="en-US" sz="2400" dirty="0" smtClean="0"/>
              <a:t>harger</a:t>
            </a:r>
            <a:endParaRPr lang="en-US" sz="2400" dirty="0"/>
          </a:p>
        </p:txBody>
      </p:sp>
      <p:sp>
        <p:nvSpPr>
          <p:cNvPr id="8" name="Action Button: Forward or Next 7">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298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arn(inVertical)">
                                      <p:cBhvr>
                                        <p:cTn id="7" dur="250"/>
                                        <p:tgtEl>
                                          <p:spTgt spid="1028"/>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2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normAutofit/>
          </a:bodyPr>
          <a:lstStyle/>
          <a:p>
            <a:r>
              <a:rPr lang="en-US" dirty="0" smtClean="0"/>
              <a:t>The 1957 Chevrolet Corvette</a:t>
            </a:r>
            <a:endParaRPr lang="en-US" dirty="0"/>
          </a:p>
        </p:txBody>
      </p:sp>
      <p:sp>
        <p:nvSpPr>
          <p:cNvPr id="3" name="Content Placeholder 2"/>
          <p:cNvSpPr>
            <a:spLocks noGrp="1"/>
          </p:cNvSpPr>
          <p:nvPr>
            <p:ph idx="1"/>
          </p:nvPr>
        </p:nvSpPr>
        <p:spPr>
          <a:xfrm>
            <a:off x="490537" y="1600200"/>
            <a:ext cx="8229600" cy="4525963"/>
          </a:xfrm>
        </p:spPr>
        <p:txBody>
          <a:bodyPr>
            <a:normAutofit/>
          </a:bodyPr>
          <a:lstStyle/>
          <a:p>
            <a:pPr marL="0" indent="0">
              <a:buNone/>
            </a:pPr>
            <a:r>
              <a:rPr lang="en-US" sz="1800" dirty="0" smtClean="0"/>
              <a:t>	The </a:t>
            </a:r>
            <a:r>
              <a:rPr lang="en-US" sz="1800" dirty="0"/>
              <a:t>Corvette was born of the post-war sports-car boom, an optimistic time when nearly anything seemed </a:t>
            </a:r>
            <a:r>
              <a:rPr lang="en-US" sz="1800" dirty="0" smtClean="0"/>
              <a:t>possible. </a:t>
            </a:r>
            <a:r>
              <a:rPr lang="en-US" sz="1800" dirty="0"/>
              <a:t>D</a:t>
            </a:r>
            <a:r>
              <a:rPr lang="en-US" sz="1800" dirty="0" smtClean="0"/>
              <a:t>espite </a:t>
            </a:r>
            <a:r>
              <a:rPr lang="en-US" sz="1800" dirty="0"/>
              <a:t>the Corvette's initial impact as a sensational show car, the first production model was dismissed as more </a:t>
            </a:r>
            <a:r>
              <a:rPr lang="en-US" sz="1800" dirty="0" smtClean="0"/>
              <a:t>poseur than </a:t>
            </a:r>
            <a:r>
              <a:rPr lang="en-US" sz="1800" dirty="0"/>
              <a:t>performer, and the so-called "plastic bathtub" was nearly axed from the Chevrolet lineup. </a:t>
            </a:r>
            <a:r>
              <a:rPr lang="en-US" sz="1800" dirty="0" smtClean="0"/>
              <a:t>performance </a:t>
            </a:r>
            <a:r>
              <a:rPr lang="en-US" sz="1800" dirty="0"/>
              <a:t>to new heights</a:t>
            </a:r>
            <a:r>
              <a:rPr lang="en-US" sz="1800" dirty="0" smtClean="0"/>
              <a:t>. </a:t>
            </a:r>
            <a:r>
              <a:rPr lang="en-US" sz="1800" dirty="0"/>
              <a:t>A new body was introduced for the </a:t>
            </a:r>
            <a:r>
              <a:rPr lang="en-US" sz="1800" dirty="0" smtClean="0"/>
              <a:t>1957 </a:t>
            </a:r>
            <a:r>
              <a:rPr lang="en-US" sz="1800" dirty="0"/>
              <a:t>model featuring a new "face" and side coves; the taillight fins were gone. </a:t>
            </a:r>
          </a:p>
          <a:p>
            <a:pPr marL="0" indent="0">
              <a:buNone/>
            </a:pPr>
            <a:endParaRPr lang="en-US" dirty="0"/>
          </a:p>
        </p:txBody>
      </p:sp>
      <p:pic>
        <p:nvPicPr>
          <p:cNvPr id="1026" name="Picture 2" descr="http://oldcarandtruckpictures.com/ChevroletCorvette/57ChevroletCorvette-ap12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581400"/>
            <a:ext cx="3571875" cy="2676525"/>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Forward or Next 4">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261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50"/>
                                        <p:tgtEl>
                                          <p:spTgt spid="1026"/>
                                        </p:tgtEl>
                                      </p:cBhvr>
                                    </p:animEffect>
                                  </p:childTnLst>
                                </p:cTn>
                              </p:par>
                              <p:par>
                                <p:cTn id="8" presetID="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250" fill="hold"/>
                                        <p:tgtEl>
                                          <p:spTgt spid="2"/>
                                        </p:tgtEl>
                                        <p:attrNameLst>
                                          <p:attrName>ppt_x</p:attrName>
                                        </p:attrNameLst>
                                      </p:cBhvr>
                                      <p:tavLst>
                                        <p:tav tm="0">
                                          <p:val>
                                            <p:strVal val="#ppt_x"/>
                                          </p:val>
                                        </p:tav>
                                        <p:tav tm="100000">
                                          <p:val>
                                            <p:strVal val="#ppt_x"/>
                                          </p:val>
                                        </p:tav>
                                      </p:tavLst>
                                    </p:anim>
                                    <p:anim calcmode="lin" valueType="num">
                                      <p:cBhvr additive="base">
                                        <p:cTn id="11" dur="2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Features </a:t>
            </a:r>
            <a:r>
              <a:rPr lang="en-US" dirty="0" smtClean="0"/>
              <a:t>of </a:t>
            </a:r>
            <a:br>
              <a:rPr lang="en-US" dirty="0" smtClean="0"/>
            </a:br>
            <a:r>
              <a:rPr lang="en-US" dirty="0" smtClean="0"/>
              <a:t>The </a:t>
            </a:r>
            <a:r>
              <a:rPr lang="en-US" dirty="0"/>
              <a:t>1957 Chevrolet Corvette</a:t>
            </a:r>
          </a:p>
        </p:txBody>
      </p:sp>
      <p:sp>
        <p:nvSpPr>
          <p:cNvPr id="3" name="Content Placeholder 2"/>
          <p:cNvSpPr>
            <a:spLocks noGrp="1"/>
          </p:cNvSpPr>
          <p:nvPr>
            <p:ph idx="1"/>
          </p:nvPr>
        </p:nvSpPr>
        <p:spPr>
          <a:xfrm>
            <a:off x="457200" y="1524000"/>
            <a:ext cx="8229600" cy="4525963"/>
          </a:xfrm>
        </p:spPr>
        <p:txBody>
          <a:bodyPr>
            <a:normAutofit/>
          </a:bodyPr>
          <a:lstStyle/>
          <a:p>
            <a:pPr marL="0" indent="0">
              <a:buNone/>
            </a:pPr>
            <a:r>
              <a:rPr lang="en-US" sz="2000" dirty="0" smtClean="0"/>
              <a:t>The </a:t>
            </a:r>
            <a:r>
              <a:rPr lang="en-US" sz="2000" dirty="0"/>
              <a:t>1957 Corvette came from the factory with seat belt brackets, the actual belts were a dealer installed </a:t>
            </a:r>
            <a:r>
              <a:rPr lang="en-US" sz="2000" dirty="0" smtClean="0"/>
              <a:t>option. The car had many faults. Among them: The 235-cubic-inch Blue Flame was rated at an anemic 150 horsepower, although that was a boost from the stock 115 as used in passenger cars. The fiberglass body creaked and groaned. Side curtains tried to take the place of roll-up windows. There were no outside door latches. Its roadability was average at best.</a:t>
            </a:r>
            <a:r>
              <a:rPr lang="en-US" sz="1900" dirty="0"/>
              <a:t/>
            </a:r>
            <a:br>
              <a:rPr lang="en-US" sz="1900" dirty="0"/>
            </a:br>
            <a:r>
              <a:rPr lang="en-US" dirty="0"/>
              <a:t/>
            </a:r>
            <a:br>
              <a:rPr lang="en-US" dirty="0"/>
            </a:br>
            <a:endParaRPr lang="en-US" dirty="0"/>
          </a:p>
        </p:txBody>
      </p:sp>
      <p:sp>
        <p:nvSpPr>
          <p:cNvPr id="6" name="AutoShape 2" descr="data:image/jpg;base64,/9j/4AAQSkZJRgABAQAAAQABAAD/2wBDAAkGBwgHBgkIBwgKCgkLDRYPDQwMDRsUFRAWIB0iIiAdHx8kKDQsJCYxJx8fLT0tMTU3Ojo6Iys/RD84QzQ5Ojf/2wBDAQoKCg0MDRoPDxo3JR8lNzc3Nzc3Nzc3Nzc3Nzc3Nzc3Nzc3Nzc3Nzc3Nzc3Nzc3Nzc3Nzc3Nzc3Nzc3Nzc3Nzf/wAARCABvAOoDASIAAhEBAxEB/8QAGwAAAQUBAQAAAAAAAAAAAAAABQECAwQGAAf/xABLEAACAQMCAwUFAwcIBgsAAAABAgMABBEFIQYSMRNBUWFxFCKBkaEHMkIVFiNSscHRF1RiY5LS0/AkNXKywuEzNENEc4KDlKKjw//EABoBAAIDAQEAAAAAAAAAAAAAAAABAgMEBQb/xAArEQACAgECBQQBBAMAAAAAAAAAAQIDEQQSExQhMVEFFUFCUiIyU2EzkbH/2gAMAwEAAhEDEQA/APSQtOxXCnCguEApwFLXDNIDgBSYFPApMUgOApVArsUooAdyilC7gDvrs0E12SS9vrPRLdyq3OZLt1JBEI/Dnu5jkHyB8aEssC4dUhkZl0+3mvmBwTbqOzU+cjELn0JrhNq7fd0u1j/8W/yf/jGR9aJ8qIFVFVUUYVVGAo8AO6uBqeEUuwG82t/zLS//AHcn+HSg6332emH0u5P8OiYNRzXcFuwE8yR5GffOKMIN7KBOtY/6hpx9L1x/+VcJNYHXS7Vj/Q1Afvjq7HfW0riOG4jdz+FTk1OfA7eINGEPewSbvUEyZdEusd5huIZPoWU06PU7VpVhlMttM+yRXUJhZz4KTsx8gTRUA42z8jSSRRXELQ3EUcsT7MjrlW9RRtQKZCFrgtCbC4ls9bu9FuXLqiiWzkZslotvdJO5K5xnvGOpBNFz1qDWCwawppWn9aSgYzFNIp52ppoAYVpmKlOwph6UwIyKTFPxmkI3oAZjerca/o19BVYirMeezX0FAEAzS53rgrU4IT4fOgQnNSqxJ6U2QmMZEckjdyxoWP0oZe3epqMQ6bOuehZajKSSLa6nYwznbJ2pvMvew+dYrUL3UrVgL1JIi245u/0qiursfx7+tUPURTwdGHpUprKkeiqQehzXFkV1R5FV22VWYAt6DvrC2+qycw5WPwNXLw2txAZryCKecLhOfZseHN1FSjfGRXP06cfk2SjPdQTTHjk4i1G+kYCOJBGjkbE9Dv8AAfOgn50XSqkUVpP7o5RzSIx/3ia5Z9Wu3Rl02TlXPKJHVVHwxUuKvgivT5/Z4Ng17A6c0DdqSdljIJ+pGKGSarqAcrHZR48WMhI+CoQfnQeO01vLMlvbRsxyf9Jxn5LUg0/iF+r2Cj+lcOx+i01a38ByVUfsgyl1qDsvNKVUncLZNj5k5qWaFbj3rpuc8vKD7MMgevKaCDStc/nWnf2pf4Uv5J1vvutO/tSD91PfLwQ5Wr8gw1jpEzc0tihm5QO1Nvhzj+kFzVW9sZGkT2LVdQs4lGSsXO3MfDDKwA7+mT5CqQ0rWh/3nTz/AOrIP+GpF0vWO+4sB/szv/co3S8By1S+/wD0ihGrW1yA3sl/bj70sweGZfiux+QozpF7OERLvtHU7dps+D4ZXfHmwBqgNM1j+c2m3hO/9ynexa2BgSwt6T/xFS4ksdiMtPU/sifXhGdZ0u+hdWKsYpOTfAPTPwLCiyMkgbkYHlYod+h8KzQ0/U4ZGf2OFywwffB+W4xUUFnPaXXtbaUwuMkmZU3ORg5wfCo7/KG9LH6yRrOU4zg48cUzvrHwQWqaob8G49v3/SSzNsPDGRt5YxS3+sXsR9+Q4PTBqErYonDQzk+5rmFMxisBJr0oOe1Pzpi8RzBhiV8+tV81BGj2m3yegnemnGNxtQfSpdYurZLkCDsmXmUSvgkVfS7GOWVeXHVoyHX5itEZZRgspcHjKZY93upDXAhhlTkU0g91SKBCatR/9GvoKqBd6vRgdmvoKAIANqDcWcRW3DOkteTIJp2PJb24bBlc+PgB1JowGB2zXmH2myyfnlopcFoIUDIO7mMoBP7KlFZYmiSfS+Jtatxf6/rc8AkHMlnbTdksYO4HKCN/XJpbGLX9GbtdI1a6k5d2tr2XtopB4e8dvhj1rRLomq6jK86R43KgSbfLpiu/NzXopCvssTLthllA76uzHsxraiprd4nEnCp1O1iME9i/+mWh37LI3IPh3/OsSZj0UgeZrR6gl9w7rd128SwQXtmyTqhDBsH/AJ9fM1kInyoz3CuXrK1uUkeo9Fm3U4vsn0Nhw/p5udPkuZZuSQ7Qj8JI6k+VFIrCFVDXc7SN+ohwB+80Ft74RW0KD3QqAdfKpfbCx69fGoxjBJdC6ddkpN56GijuoLVeW3jjjH9FQM1G+qEn75+FZ83JNRm4OanvwVrSr5D7am3j9a78qP5fOs81xvTTcedLiE1pY+DRflaQfiPzpRq0mfv5+NZs3BozwjcWra/bLeleU8wj5unP+H9/xxTjNt4K7qY11ueM4ChvL1Y+0aGYR4zz9m2KjGsP+t9a3qmdpWR405CxwQR93G3xry7iOW2i1q7Wz5eyEmBy9Ae8D0NWzTgs5OforY6mbg44Cw1iTub60o1eQ9Wz8ay3tWD1pfa/OquIzpclHwaxNXf9Y/OrEWskdWIrHLeedOW83601ayuWii/g2ct9bXihbmNJB4t1Hxqm+j2ty45blhCfvKd2A8j/ABrOrfbjepjq3ZRMxY4UZ603KMv3IgtJOH+N4AGswSWF9JbvhuU5V+5l7jVETEsFXmZyQAB1J8KI63cR3UKyqckEYP8ARPUVR0G7hstesbi5QvDDMHKgZJIzj64rJwU54OtulCnLXVI3l7qcnDum2mmCGO71owAmOTeO3XxYd58vI93XLu/EuqXDGXiPVInzt2D9jGp8AoIoloVhqet3F/rj2/aCa7lBy+CoVuRVHkABWkHDt+wUtalGUEe6y+XXfeuzFRisHiLJbpNy7sycHEXE3CN9aW/FUh1PSLtgkN8AGkjY9ASPveanJ8DXoiSpIivGwZGGVYdCDWK47tL/APNC/trmIRrCiyoWIyrggqRv+yjvDk7vots7qwyCcEdMnpUZLwQSC/NvVyM/o19BQ8TqcBlIye8YojEy9mmw+6O+oAZ4cS6QQCt4CPERv/CgnF0uma1YL2FwY7uFuaGZ42RQehBYjABBIydgeU91eRLYMcAN/wDXVj8lS4BDFj1yFXatPCS65Ixabxg9o4Z4zNvYtaajDI15b4Vk2Vi3mD90+vwJGDWhg4giW1e/1ie0srZc9nH2wYkeJ/gK8Ksru7zFbOkF2iApGlyhJjHgrgh1HkDjyq017cRA3Fjb6bG0ZAM0cUkkkRPQjtmJXpgEDu61Rui1k3S9PnvUfIZ474kkvNU7fsmjWaFo4Y3QgiEqwDHzJOceCisvC21R3M1zeSie8nknkxjmkbJ/znNOjGO+sd1in2PQ+n6d6dYZZW4aUDJ90AACimnTPKhj3Yr347qDW6EsI1xnJ3PQDxNT2/Gmg6GrrDpr6tdYwZZpSkQ9FHd571GFUpPK7Fut19OnWH3D3ZSN0zTGhk8d6D/ysoVIj4T0rmxtkM1Jb/a1dtIsY4Y0Z3chVVITkk9B31by/wDZyvfIr6hY282eppDby+dDF+1yRHZbjhXR8g4ICFSPnViT7V1t5zFe8HachAB5dwwBAI6+IIPxpcu/I/fY/gW+zk6EHNI9vIwwRt6VXf7VbWJ19p4NtESRA8e5BZT39Nxsa7+VWx5RK3B9qLdiVV+Y7sMZGenQj50cB+R++Vv6BFr/AFb2f2c6lfmHGOz7dsY8PH61UWJyMb+lRL9qemOrSDg+EwpgO4c+6T0+dOT7VNLdm7Hg6J0RSzkSnKjxqTqk+7Iw9Yoh+2vH+iXsZB0BpOyl8DUQ+1fTJZkjt+DoH5jjBlPMfQAUxftYsZZo47bg60dncKFMpySe4VHgPyT98r/AsGObH3SPhSBJvA1XuvtZtIpHiHB1kroxVlkcggjqDt1pb37VLa2lMLcG2Ucq45lkkII29KOXfkPfa/wJmWcDODVCeaUkq5wAegqxP9qOmoVEvB0KlkDYM7LkEZBHl51SudZ0jUZo/ZbW60+5uAHjhnftI3B6crbHfu60paeWOhfR6zROWJLBEZX5uXPu46VC9zLbSCaBgJUyUJAO+CO+pHBVyrAhhsRVeVOaqY9JZZ0b5cSH6T0j7NOI4NMtp4b5yNOuZeZLlo2VI5jgMjZ6Bjup6EkjqK2t/wAQyaa45I4723ZvdaOUBgP2HFeEWV5qFkpjsrqVEc4MX3kfO2CpyDnpjG9EFurpIJH/ACZpDiP7zrbyqq+WOcIfQDHrXQjYpLJ5S/QSrml5N9xNq1rrbO0qmKwg2unJB/8AIO4u3QL1AyTivMtTM2oahPdGeWASyM6xRs4WME9BjuFWI7y8v2L3kzSLEvJFGihI4ge5VXCrnHcKjcsM5DfE1oqxJZMt1cqpbGUH08E8xvbjm/23/jRCOTUVjRV1q+AAAAEjbVC2Ob7rfE1IueUdenhVu1FGSdFbGMAfOjXD/D1/rTuYImEMR99wCceQGdzQVGLbc4+NHOH+JNS0RmSxnXs5DkxugZSfGotPHQmn4Jp+GrvRb6K7geXckcowsgz1Cn9bw2oZrnagy8q3jIxVWaaA5QAg9eXYkjfHXv6Cj+ufaPqqWyRXek6fdwyjclnT3h6E48c1m7z7SNUnysfD2iJkYy6u+R5jO/xrI0opxydBaqcpwslDLRDZaTeX7hLWB5HPRVU0Q1DhHWNOtPabuBI0ALYZsHA60JPG/F0i9nDqFtYRt+CxtUj+uM/Wh1xNcX0wm1K6mu5e6SeQuR6Z6VlcK4nVq1equl+1JEXEE4t9DZ4rmIyXTiMxo+WRBknI7s4HwPnQHR7Z5rDWZBEXEVmGJx9z9LHv/nxotrmmzXGlS6jAufY50E2DuquPdb05lxnxIqtZcX8RQwXEMetXoUx7AzE4wwO2enT41qhjakjg62UnqJORU4TRX1dg0ZkAtLklV3O0D7/vqHhnH5x6XnGPbIfP8YozpvH3EkFxlb8OTG6/pIYyd1I68uaXTuPdbgv7Wc+wytFKrDOnwAnB/WCAj1p4Mhmbxi97cN+tIx39TRjjk54q1BApURSCLBGMciqv/DU4431XtedrbSHcNzcz6Vbk5z48lWdT461G61G5mutO0W4kkkJZ59Nidj5E438KMAC+JMlNHHKRy6bEOnXdj++mTg/mnaDkP+sJ/ex1/RxUb1Lj26uvYzJo+iSGG1SIdtp0b4xnptsN+ndSSce3baRFZto2h9klw8qodPj5ASqg4XuO3Xvz5CgOgF0/3eHNWBUkmW2GcdN3p3DYPLq68hbOmy933cFTn6UZs+PLiDTbyAaLofLO8R5Rp8YTKljkr+L91TaV9od3avcN+RNCUSWskbLFp8ac+RtzY6jODjvxQHQzfC4ccRacVjMjdupCYzzVRs3MV7buv3kkUjHiCK2Gl/aFdWeoW08WhaDEY5A2YNORGPjhu71qoePNULjsLHRYG5sq0WlwhlPdglTuKMB0A/FEYj4l1ZMcvLeTDB7vfNWeNIjHxHcAjlLRwthtiMxIf30S1Lj/AF24vriTNjGWcklNPgJz45Kkk9+TTNQ494mmuWMuojtAAjMtvECcDGSeXJO3WjAdCjxJb3C3Gno0EgY6dbELyknHIKt8UaXqMK6Qs1hcKyaZESOyb3Rlzv4bHNJqHG/FUjRxSa3fIYolT9HOVLDGckjqd+tUNR1rWZVS1utTu5EjjA5TO5GG94538SetGA6Gr00pqdpZTR3tu13MnJOkkqpyuu2WLYG439aPPwZrawCeO17eEjIeFuYH5VkV0d9MtLWG6A7ae2SeRD+AOSVUjx5Qp+NR291qWkknR9WvbEDfkhmYJ8ulUTUHLqd6rU6mrTxlHDQZmtLiCVUMMqS8wChUOebO3xo3b2F0bBkWK+7d3PM87kqC5wSVBO/gOgPh0rLnjri6MgzalBd8nQ3NrFIfmVzRGz+03ipjEgj0lzG3uYs1yD5Ad/pVlcVFYT7ma/Xu6UZOHVGxsvs71EWcrSHlkYBkUEqfQ7/576yNxD2LOrZDA4IPUGtNPxjr1xbBLnUGViuGECCME9+CBn61m5WHvEsT5k5rVVBwWDFdbK2TnLuU2QdeXbx5qUJt0Wld1UcxQHzxUft1qvus0YYbEY7/AJVcUj0jwPezgdMmrEZwpywxjGK4jJHMRyjuqNiSQpY48c0LqD6C3ISW2mQoSWUgYOwONqwH5TuR+Kt72yjAG7Hrnwrz3UYDb3s0R/C5x6d1U3xWExKyXwyUapcg5DD4ir1rrYyFmTGe8dKB0oOKyuCZdXqra3mLN9peqvaSG4tTE6SRmKSKUc0c0Z6o47x9R1FMn07ha7Yt2GraW56rbsl1F8AxRgPiaxMFzLAcxOVPlRCDWpVGJV5vMHFRSlHsap6jT6jrasP+g4OGNELc0PFAjbuFzpky/Veao04RgDq0PFGhkqQR2xmjz/ajqgutw96P9KmXWrYj8SnzFG6XgXA0r7WE7cFTsxMeu8OuSfw6ko/biuk4I1SWRmS+0R+Y593Vrf8Ae1NGq2TDeRflXC/sG6NH8RRxH4HyVL7WIV+BtbPLl9LYAY21a2/xKa3BGtdmEJ0vZic/la178f1lP9psj3w/Sk7ex6/oPkKOI/A+Rr/kQxeCNb5SofS8E5/1ta/4lPj4H1xOb39LAYYOdWtf8SuFxY/1PyFcbux8YR8BRxX4DkK/5ELFwTqsMgc3mixkd7atbkfRzSx8FzI6tJr3D0ZUg76irf7oNJ7dYjo8Y9CKRtUs16yg+mTQ7H4GtFSu9iJJOEoDKXl4o0Xdix5DO/X0jpx4W0tpWafiq13JP6GxuXP1QftqA6vaD/tD8jUMmtwDpzN5AUlOT+BPS6Vd7C+3D/D/ADlp9f1CY/1Ol/35BV60Th+wuBc22n3mo3S4KS6o6JEpA2PZR5Ld2xbFZiTXOvZxfM4qpNqtzKCAwQH9XrUszZU1pIdm2Hta1tpLmW4upWmu5m53Y9WbxPh6eFZye+mnOS/KM9BVdmJJJ3J76bTUUiq/VTteOy8Ehlc9XY/GtfwjDEtibuRMzFyqyEnIAx08OtY3rWv0eV7awhi2CdSD4netFMcyM+7Add2U5jkyD+scmo+3bI59wPDrVI3LZPecbAdKaJ2O5QZx1DDHpWrA9xceYMMY2NSrc4UDkGw8aodqpA5sipQFwN6QxiXryMfcwPEHGB/Gke5YbA58yf2VEzRDmCrkDp3EYqpLLkbDGT0qaSKclkSgc55s9wIHxxQPXIRIRcRjJxhtu4dDRB5OVOXv6+VVZ5QEzygEbjApWJOLyJdzP11PlyXJPfTK5xYdS0ldQAtdSV1AC5864mkrqAFpK6uoA6lpK6gBc12aSuoAWupK6gDq6urqAOrq6uoAt6fbmaYFhhAckmtAGXc5IJ8DQGynK/o+49PKiUT8wOc7VqoaSwJlztpEJ6kLtzDf6d1SRXAJ98E93TBqBJMgnzGSaeEDDoFA25l6+laO4i8lyoA58N47VMt3FyjI7qElGUZDZU/i/wCVLk/rH5U9qDcz/9k="/>
          <p:cNvSpPr>
            <a:spLocks noChangeAspect="1" noChangeArrowheads="1"/>
          </p:cNvSpPr>
          <p:nvPr/>
        </p:nvSpPr>
        <p:spPr bwMode="auto">
          <a:xfrm>
            <a:off x="77788" y="-474663"/>
            <a:ext cx="1943100" cy="923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g;base64,/9j/4AAQSkZJRgABAQAAAQABAAD/2wBDAAkGBwgHBgkIBwgKCgkLDRYPDQwMDRsUFRAWIB0iIiAdHx8kKDQsJCYxJx8fLT0tMTU3Ojo6Iys/RD84QzQ5Ojf/2wBDAQoKCg0MDRoPDxo3JR8lNzc3Nzc3Nzc3Nzc3Nzc3Nzc3Nzc3Nzc3Nzc3Nzc3Nzc3Nzc3Nzc3Nzc3Nzc3Nzc3Nzf/wAARCABvAOoDASIAAhEBAxEB/8QAGwAAAQUBAQAAAAAAAAAAAAAABQECAwQGAAf/xABLEAACAQMCAwUFAwcIBgsAAAABAgMABBEFIQYSMRNBUWFxFCKBkaEHMkIVFiNSscHRF1RiY5LS0/AkNXKywuEzNENEc4KDlKKjw//EABoBAAIDAQEAAAAAAAAAAAAAAAABAgMEBQb/xAArEQACAgECBQQBBAMAAAAAAAAAAQIDEQQSExQhMVEFFUFCUiIyU2EzkbH/2gAMAwEAAhEDEQA/APSQtOxXCnCguEApwFLXDNIDgBSYFPApMUgOApVArsUooAdyilC7gDvrs0E12SS9vrPRLdyq3OZLt1JBEI/Dnu5jkHyB8aEssC4dUhkZl0+3mvmBwTbqOzU+cjELn0JrhNq7fd0u1j/8W/yf/jGR9aJ8qIFVFVUUYVVGAo8AO6uBqeEUuwG82t/zLS//AHcn+HSg6332emH0u5P8OiYNRzXcFuwE8yR5GffOKMIN7KBOtY/6hpx9L1x/+VcJNYHXS7Vj/Q1Afvjq7HfW0riOG4jdz+FTk1OfA7eINGEPewSbvUEyZdEusd5huIZPoWU06PU7VpVhlMttM+yRXUJhZz4KTsx8gTRUA42z8jSSRRXELQ3EUcsT7MjrlW9RRtQKZCFrgtCbC4ls9bu9FuXLqiiWzkZslotvdJO5K5xnvGOpBNFz1qDWCwawppWn9aSgYzFNIp52ppoAYVpmKlOwph6UwIyKTFPxmkI3oAZjerca/o19BVYirMeezX0FAEAzS53rgrU4IT4fOgQnNSqxJ6U2QmMZEckjdyxoWP0oZe3epqMQ6bOuehZajKSSLa6nYwznbJ2pvMvew+dYrUL3UrVgL1JIi245u/0qiursfx7+tUPURTwdGHpUprKkeiqQehzXFkV1R5FV22VWYAt6DvrC2+qycw5WPwNXLw2txAZryCKecLhOfZseHN1FSjfGRXP06cfk2SjPdQTTHjk4i1G+kYCOJBGjkbE9Dv8AAfOgn50XSqkUVpP7o5RzSIx/3ia5Z9Wu3Rl02TlXPKJHVVHwxUuKvgivT5/Z4Ng17A6c0DdqSdljIJ+pGKGSarqAcrHZR48WMhI+CoQfnQeO01vLMlvbRsxyf9Jxn5LUg0/iF+r2Cj+lcOx+i01a38ByVUfsgyl1qDsvNKVUncLZNj5k5qWaFbj3rpuc8vKD7MMgevKaCDStc/nWnf2pf4Uv5J1vvutO/tSD91PfLwQ5Wr8gw1jpEzc0tihm5QO1Nvhzj+kFzVW9sZGkT2LVdQs4lGSsXO3MfDDKwA7+mT5CqQ0rWh/3nTz/AOrIP+GpF0vWO+4sB/szv/co3S8By1S+/wD0ihGrW1yA3sl/bj70sweGZfiux+QozpF7OERLvtHU7dps+D4ZXfHmwBqgNM1j+c2m3hO/9ynexa2BgSwt6T/xFS4ksdiMtPU/sifXhGdZ0u+hdWKsYpOTfAPTPwLCiyMkgbkYHlYod+h8KzQ0/U4ZGf2OFywwffB+W4xUUFnPaXXtbaUwuMkmZU3ORg5wfCo7/KG9LH6yRrOU4zg48cUzvrHwQWqaob8G49v3/SSzNsPDGRt5YxS3+sXsR9+Q4PTBqErYonDQzk+5rmFMxisBJr0oOe1Pzpi8RzBhiV8+tV81BGj2m3yegnemnGNxtQfSpdYurZLkCDsmXmUSvgkVfS7GOWVeXHVoyHX5itEZZRgspcHjKZY93upDXAhhlTkU0g91SKBCatR/9GvoKqBd6vRgdmvoKAIANqDcWcRW3DOkteTIJp2PJb24bBlc+PgB1JowGB2zXmH2myyfnlopcFoIUDIO7mMoBP7KlFZYmiSfS+Jtatxf6/rc8AkHMlnbTdksYO4HKCN/XJpbGLX9GbtdI1a6k5d2tr2XtopB4e8dvhj1rRLomq6jK86R43KgSbfLpiu/NzXopCvssTLthllA76uzHsxraiprd4nEnCp1O1iME9i/+mWh37LI3IPh3/OsSZj0UgeZrR6gl9w7rd128SwQXtmyTqhDBsH/AJ9fM1kInyoz3CuXrK1uUkeo9Fm3U4vsn0Nhw/p5udPkuZZuSQ7Qj8JI6k+VFIrCFVDXc7SN+ohwB+80Ft74RW0KD3QqAdfKpfbCx69fGoxjBJdC6ddkpN56GijuoLVeW3jjjH9FQM1G+qEn75+FZ83JNRm4OanvwVrSr5D7am3j9a78qP5fOs81xvTTcedLiE1pY+DRflaQfiPzpRq0mfv5+NZs3BozwjcWra/bLeleU8wj5unP+H9/xxTjNt4K7qY11ueM4ChvL1Y+0aGYR4zz9m2KjGsP+t9a3qmdpWR405CxwQR93G3xry7iOW2i1q7Wz5eyEmBy9Ae8D0NWzTgs5OforY6mbg44Cw1iTub60o1eQ9Wz8ay3tWD1pfa/OquIzpclHwaxNXf9Y/OrEWskdWIrHLeedOW83601ayuWii/g2ct9bXihbmNJB4t1Hxqm+j2ty45blhCfvKd2A8j/ABrOrfbjepjq3ZRMxY4UZ603KMv3IgtJOH+N4AGswSWF9JbvhuU5V+5l7jVETEsFXmZyQAB1J8KI63cR3UKyqckEYP8ARPUVR0G7hstesbi5QvDDMHKgZJIzj64rJwU54OtulCnLXVI3l7qcnDum2mmCGO71owAmOTeO3XxYd58vI93XLu/EuqXDGXiPVInzt2D9jGp8AoIoloVhqet3F/rj2/aCa7lBy+CoVuRVHkABWkHDt+wUtalGUEe6y+XXfeuzFRisHiLJbpNy7sycHEXE3CN9aW/FUh1PSLtgkN8AGkjY9ASPveanJ8DXoiSpIivGwZGGVYdCDWK47tL/APNC/trmIRrCiyoWIyrggqRv+yjvDk7vots7qwyCcEdMnpUZLwQSC/NvVyM/o19BQ8TqcBlIye8YojEy9mmw+6O+oAZ4cS6QQCt4CPERv/CgnF0uma1YL2FwY7uFuaGZ42RQehBYjABBIydgeU91eRLYMcAN/wDXVj8lS4BDFj1yFXatPCS65Ixabxg9o4Z4zNvYtaajDI15b4Vk2Vi3mD90+vwJGDWhg4giW1e/1ie0srZc9nH2wYkeJ/gK8Ksru7zFbOkF2iApGlyhJjHgrgh1HkDjyq017cRA3Fjb6bG0ZAM0cUkkkRPQjtmJXpgEDu61Rui1k3S9PnvUfIZ474kkvNU7fsmjWaFo4Y3QgiEqwDHzJOceCisvC21R3M1zeSie8nknkxjmkbJ/znNOjGO+sd1in2PQ+n6d6dYZZW4aUDJ90AACimnTPKhj3Yr347qDW6EsI1xnJ3PQDxNT2/Gmg6GrrDpr6tdYwZZpSkQ9FHd571GFUpPK7Fut19OnWH3D3ZSN0zTGhk8d6D/ysoVIj4T0rmxtkM1Jb/a1dtIsY4Y0Z3chVVITkk9B31by/wDZyvfIr6hY282eppDby+dDF+1yRHZbjhXR8g4ICFSPnViT7V1t5zFe8HachAB5dwwBAI6+IIPxpcu/I/fY/gW+zk6EHNI9vIwwRt6VXf7VbWJ19p4NtESRA8e5BZT39Nxsa7+VWx5RK3B9qLdiVV+Y7sMZGenQj50cB+R++Vv6BFr/AFb2f2c6lfmHGOz7dsY8PH61UWJyMb+lRL9qemOrSDg+EwpgO4c+6T0+dOT7VNLdm7Hg6J0RSzkSnKjxqTqk+7Iw9Yoh+2vH+iXsZB0BpOyl8DUQ+1fTJZkjt+DoH5jjBlPMfQAUxftYsZZo47bg60dncKFMpySe4VHgPyT98r/AsGObH3SPhSBJvA1XuvtZtIpHiHB1kroxVlkcggjqDt1pb37VLa2lMLcG2Ucq45lkkII29KOXfkPfa/wJmWcDODVCeaUkq5wAegqxP9qOmoVEvB0KlkDYM7LkEZBHl51SudZ0jUZo/ZbW60+5uAHjhnftI3B6crbHfu60paeWOhfR6zROWJLBEZX5uXPu46VC9zLbSCaBgJUyUJAO+CO+pHBVyrAhhsRVeVOaqY9JZZ0b5cSH6T0j7NOI4NMtp4b5yNOuZeZLlo2VI5jgMjZ6Bjup6EkjqK2t/wAQyaa45I4723ZvdaOUBgP2HFeEWV5qFkpjsrqVEc4MX3kfO2CpyDnpjG9EFurpIJH/ACZpDiP7zrbyqq+WOcIfQDHrXQjYpLJ5S/QSrml5N9xNq1rrbO0qmKwg2unJB/8AIO4u3QL1AyTivMtTM2oahPdGeWASyM6xRs4WME9BjuFWI7y8v2L3kzSLEvJFGihI4ge5VXCrnHcKjcsM5DfE1oqxJZMt1cqpbGUH08E8xvbjm/23/jRCOTUVjRV1q+AAAAEjbVC2Ob7rfE1IueUdenhVu1FGSdFbGMAfOjXD/D1/rTuYImEMR99wCceQGdzQVGLbc4+NHOH+JNS0RmSxnXs5DkxugZSfGotPHQmn4Jp+GrvRb6K7geXckcowsgz1Cn9bw2oZrnagy8q3jIxVWaaA5QAg9eXYkjfHXv6Cj+ufaPqqWyRXek6fdwyjclnT3h6E48c1m7z7SNUnysfD2iJkYy6u+R5jO/xrI0opxydBaqcpwslDLRDZaTeX7hLWB5HPRVU0Q1DhHWNOtPabuBI0ALYZsHA60JPG/F0i9nDqFtYRt+CxtUj+uM/Wh1xNcX0wm1K6mu5e6SeQuR6Z6VlcK4nVq1equl+1JEXEE4t9DZ4rmIyXTiMxo+WRBknI7s4HwPnQHR7Z5rDWZBEXEVmGJx9z9LHv/nxotrmmzXGlS6jAufY50E2DuquPdb05lxnxIqtZcX8RQwXEMetXoUx7AzE4wwO2enT41qhjakjg62UnqJORU4TRX1dg0ZkAtLklV3O0D7/vqHhnH5x6XnGPbIfP8YozpvH3EkFxlb8OTG6/pIYyd1I68uaXTuPdbgv7Wc+wytFKrDOnwAnB/WCAj1p4Mhmbxi97cN+tIx39TRjjk54q1BApURSCLBGMciqv/DU4431XtedrbSHcNzcz6Vbk5z48lWdT461G61G5mutO0W4kkkJZ59Nidj5E438KMAC+JMlNHHKRy6bEOnXdj++mTg/mnaDkP+sJ/ex1/RxUb1Lj26uvYzJo+iSGG1SIdtp0b4xnptsN+ndSSce3baRFZto2h9klw8qodPj5ASqg4XuO3Xvz5CgOgF0/3eHNWBUkmW2GcdN3p3DYPLq68hbOmy933cFTn6UZs+PLiDTbyAaLofLO8R5Rp8YTKljkr+L91TaV9od3avcN+RNCUSWskbLFp8ac+RtzY6jODjvxQHQzfC4ccRacVjMjdupCYzzVRs3MV7buv3kkUjHiCK2Gl/aFdWeoW08WhaDEY5A2YNORGPjhu71qoePNULjsLHRYG5sq0WlwhlPdglTuKMB0A/FEYj4l1ZMcvLeTDB7vfNWeNIjHxHcAjlLRwthtiMxIf30S1Lj/AF24vriTNjGWcklNPgJz45Kkk9+TTNQ494mmuWMuojtAAjMtvECcDGSeXJO3WjAdCjxJb3C3Gno0EgY6dbELyknHIKt8UaXqMK6Qs1hcKyaZESOyb3Rlzv4bHNJqHG/FUjRxSa3fIYolT9HOVLDGckjqd+tUNR1rWZVS1utTu5EjjA5TO5GG94538SetGA6Gr00pqdpZTR3tu13MnJOkkqpyuu2WLYG439aPPwZrawCeO17eEjIeFuYH5VkV0d9MtLWG6A7ae2SeRD+AOSVUjx5Qp+NR291qWkknR9WvbEDfkhmYJ8ulUTUHLqd6rU6mrTxlHDQZmtLiCVUMMqS8wChUOebO3xo3b2F0bBkWK+7d3PM87kqC5wSVBO/gOgPh0rLnjri6MgzalBd8nQ3NrFIfmVzRGz+03ipjEgj0lzG3uYs1yD5Ad/pVlcVFYT7ma/Xu6UZOHVGxsvs71EWcrSHlkYBkUEqfQ7/576yNxD2LOrZDA4IPUGtNPxjr1xbBLnUGViuGECCME9+CBn61m5WHvEsT5k5rVVBwWDFdbK2TnLuU2QdeXbx5qUJt0Wld1UcxQHzxUft1qvus0YYbEY7/AJVcUj0jwPezgdMmrEZwpywxjGK4jJHMRyjuqNiSQpY48c0LqD6C3ISW2mQoSWUgYOwONqwH5TuR+Kt72yjAG7Hrnwrz3UYDb3s0R/C5x6d1U3xWExKyXwyUapcg5DD4ir1rrYyFmTGe8dKB0oOKyuCZdXqra3mLN9peqvaSG4tTE6SRmKSKUc0c0Z6o47x9R1FMn07ha7Yt2GraW56rbsl1F8AxRgPiaxMFzLAcxOVPlRCDWpVGJV5vMHFRSlHsap6jT6jrasP+g4OGNELc0PFAjbuFzpky/Veao04RgDq0PFGhkqQR2xmjz/ajqgutw96P9KmXWrYj8SnzFG6XgXA0r7WE7cFTsxMeu8OuSfw6ko/biuk4I1SWRmS+0R+Y593Vrf8Ae1NGq2TDeRflXC/sG6NH8RRxH4HyVL7WIV+BtbPLl9LYAY21a2/xKa3BGtdmEJ0vZic/la178f1lP9psj3w/Sk7ex6/oPkKOI/A+Rr/kQxeCNb5SofS8E5/1ta/4lPj4H1xOb39LAYYOdWtf8SuFxY/1PyFcbux8YR8BRxX4DkK/5ELFwTqsMgc3mixkd7atbkfRzSx8FzI6tJr3D0ZUg76irf7oNJ7dYjo8Y9CKRtUs16yg+mTQ7H4GtFSu9iJJOEoDKXl4o0Xdix5DO/X0jpx4W0tpWafiq13JP6GxuXP1QftqA6vaD/tD8jUMmtwDpzN5AUlOT+BPS6Vd7C+3D/D/ADlp9f1CY/1Ol/35BV60Th+wuBc22n3mo3S4KS6o6JEpA2PZR5Ld2xbFZiTXOvZxfM4qpNqtzKCAwQH9XrUszZU1pIdm2Hta1tpLmW4upWmu5m53Y9WbxPh6eFZye+mnOS/KM9BVdmJJJ3J76bTUUiq/VTteOy8Ehlc9XY/GtfwjDEtibuRMzFyqyEnIAx08OtY3rWv0eV7awhi2CdSD4netFMcyM+7Add2U5jkyD+scmo+3bI59wPDrVI3LZPecbAdKaJ2O5QZx1DDHpWrA9xceYMMY2NSrc4UDkGw8aodqpA5sipQFwN6QxiXryMfcwPEHGB/Gke5YbA58yf2VEzRDmCrkDp3EYqpLLkbDGT0qaSKclkSgc55s9wIHxxQPXIRIRcRjJxhtu4dDRB5OVOXv6+VVZ5QEzygEbjApWJOLyJdzP11PlyXJPfTK5xYdS0ldQAtdSV1AC5864mkrqAFpK6uoA6lpK6gBc12aSuoAWupK6gDq6urqAOrq6uoAt6fbmaYFhhAckmtAGXc5IJ8DQGynK/o+49PKiUT8wOc7VqoaSwJlztpEJ6kLtzDf6d1SRXAJ98E93TBqBJMgnzGSaeEDDoFA25l6+laO4i8lyoA58N47VMt3FyjI7qElGUZDZU/i/wCVLk/rH5U9qDcz/9k="/>
          <p:cNvSpPr>
            <a:spLocks noChangeAspect="1" noChangeArrowheads="1"/>
          </p:cNvSpPr>
          <p:nvPr/>
        </p:nvSpPr>
        <p:spPr bwMode="auto">
          <a:xfrm>
            <a:off x="230188" y="-322263"/>
            <a:ext cx="1943100" cy="923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http://static.cargurus.com/images/site/2008/03/21/12/46/1957_chevrolet_corvette-pic-4330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486150"/>
            <a:ext cx="4495800" cy="3371850"/>
          </a:xfrm>
          <a:prstGeom prst="rect">
            <a:avLst/>
          </a:prstGeom>
          <a:noFill/>
          <a:extLst>
            <a:ext uri="{909E8E84-426E-40DD-AFC4-6F175D3DCCD1}">
              <a14:hiddenFill xmlns:a14="http://schemas.microsoft.com/office/drawing/2010/main">
                <a:solidFill>
                  <a:srgbClr val="FFFFFF"/>
                </a:solidFill>
              </a14:hiddenFill>
            </a:ext>
          </a:extLst>
        </p:spPr>
      </p:pic>
      <p:sp>
        <p:nvSpPr>
          <p:cNvPr id="8" name="Action Button: Forward or Next 7">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67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 calcmode="lin" valueType="num">
                                      <p:cBhvr>
                                        <p:cTn id="11" dur="250" fill="hold"/>
                                        <p:tgtEl>
                                          <p:spTgt spid="3078"/>
                                        </p:tgtEl>
                                        <p:attrNameLst>
                                          <p:attrName>ppt_w</p:attrName>
                                        </p:attrNameLst>
                                      </p:cBhvr>
                                      <p:tavLst>
                                        <p:tav tm="0">
                                          <p:val>
                                            <p:fltVal val="0"/>
                                          </p:val>
                                        </p:tav>
                                        <p:tav tm="100000">
                                          <p:val>
                                            <p:strVal val="#ppt_w"/>
                                          </p:val>
                                        </p:tav>
                                      </p:tavLst>
                                    </p:anim>
                                    <p:anim calcmode="lin" valueType="num">
                                      <p:cBhvr>
                                        <p:cTn id="12" dur="250" fill="hold"/>
                                        <p:tgtEl>
                                          <p:spTgt spid="3078"/>
                                        </p:tgtEl>
                                        <p:attrNameLst>
                                          <p:attrName>ppt_h</p:attrName>
                                        </p:attrNameLst>
                                      </p:cBhvr>
                                      <p:tavLst>
                                        <p:tav tm="0">
                                          <p:val>
                                            <p:fltVal val="0"/>
                                          </p:val>
                                        </p:tav>
                                        <p:tav tm="100000">
                                          <p:val>
                                            <p:strVal val="#ppt_h"/>
                                          </p:val>
                                        </p:tav>
                                      </p:tavLst>
                                    </p:anim>
                                    <p:animEffect transition="in" filter="fade">
                                      <p:cBhvr>
                                        <p:cTn id="13" dur="25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Out This Video</a:t>
            </a:r>
            <a:endParaRPr lang="en-US" dirty="0"/>
          </a:p>
        </p:txBody>
      </p:sp>
      <p:pic>
        <p:nvPicPr>
          <p:cNvPr id="5" name="pYdBmeEO0rk?version=3&amp;hl=en_US"/>
          <p:cNvPicPr>
            <a:picLocks noRot="1" noChangeAspect="1"/>
          </p:cNvPicPr>
          <p:nvPr>
            <a:videoFile r:link="rId1"/>
          </p:nvPr>
        </p:nvPicPr>
        <p:blipFill>
          <a:blip r:embed="rId3"/>
          <a:stretch>
            <a:fillRect/>
          </a:stretch>
        </p:blipFill>
        <p:spPr>
          <a:xfrm>
            <a:off x="2438400" y="2194560"/>
            <a:ext cx="4555744" cy="3416808"/>
          </a:xfrm>
          <a:prstGeom prst="rect">
            <a:avLst/>
          </a:prstGeom>
        </p:spPr>
      </p:pic>
      <p:sp>
        <p:nvSpPr>
          <p:cNvPr id="4" name="Action Button: Forward or Next 3">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9002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8" fill="hold" display="0">
                  <p:stCondLst>
                    <p:cond delay="indefinite"/>
                  </p:st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t>
            </a:r>
            <a:r>
              <a:rPr lang="en-US" dirty="0"/>
              <a:t>1968 Dodge </a:t>
            </a:r>
            <a:r>
              <a:rPr lang="en-US" dirty="0" smtClean="0"/>
              <a:t>Charger</a:t>
            </a:r>
            <a:endParaRPr lang="en-US" dirty="0"/>
          </a:p>
        </p:txBody>
      </p:sp>
      <p:sp>
        <p:nvSpPr>
          <p:cNvPr id="3" name="Content Placeholder 2"/>
          <p:cNvSpPr>
            <a:spLocks noGrp="1"/>
          </p:cNvSpPr>
          <p:nvPr>
            <p:ph idx="1"/>
          </p:nvPr>
        </p:nvSpPr>
        <p:spPr/>
        <p:txBody>
          <a:bodyPr>
            <a:noAutofit/>
          </a:bodyPr>
          <a:lstStyle/>
          <a:p>
            <a:pPr marL="0" indent="0">
              <a:buNone/>
            </a:pPr>
            <a:r>
              <a:rPr lang="en-US" sz="1800" dirty="0"/>
              <a:t>The restyling of the 1968 Dodge Charger is unquestionably the main reason for its sales </a:t>
            </a:r>
            <a:r>
              <a:rPr lang="en-US" sz="2000" dirty="0"/>
              <a:t>success</a:t>
            </a:r>
            <a:r>
              <a:rPr lang="en-US" sz="1800" dirty="0"/>
              <a:t>, since the 440 Magnum and Hemi were already available in 1967, and sales were dismal. The new "Coke bottle" look made the Charger one of the best-looking muscle cars, period, with many considering it the best-looking performance car of the 1960s. The base drivetrain remained identical with the 318 on the bottom end. Dodge wrote, “This is no dream car. It’s a real ‘take-me-home-and-let’s stir-things-up-a-bit’ automobile.”</a:t>
            </a:r>
          </a:p>
        </p:txBody>
      </p:sp>
      <p:pic>
        <p:nvPicPr>
          <p:cNvPr id="2050" name="Picture 2" descr="http://img.phombo.com/img1/photocombo/1033/1968_Dodge_Charger_Hem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886200"/>
            <a:ext cx="4238625" cy="2582633"/>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Forward or Next 4">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181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anim calcmode="lin" valueType="num">
                                      <p:cBhvr>
                                        <p:cTn id="8" dur="500" fill="hold"/>
                                        <p:tgtEl>
                                          <p:spTgt spid="2050"/>
                                        </p:tgtEl>
                                        <p:attrNameLst>
                                          <p:attrName>ppt_w</p:attrName>
                                        </p:attrNameLst>
                                      </p:cBhvr>
                                      <p:tavLst>
                                        <p:tav tm="0" fmla="#ppt_w*sin(2.5*pi*$)">
                                          <p:val>
                                            <p:fltVal val="0"/>
                                          </p:val>
                                        </p:tav>
                                        <p:tav tm="100000">
                                          <p:val>
                                            <p:fltVal val="1"/>
                                          </p:val>
                                        </p:tav>
                                      </p:tavLst>
                                    </p:anim>
                                    <p:anim calcmode="lin" valueType="num">
                                      <p:cBhvr>
                                        <p:cTn id="9" dur="500" fill="hold"/>
                                        <p:tgtEl>
                                          <p:spTgt spid="2050"/>
                                        </p:tgtEl>
                                        <p:attrNameLst>
                                          <p:attrName>ppt_h</p:attrName>
                                        </p:attrNameLst>
                                      </p:cBhvr>
                                      <p:tavLst>
                                        <p:tav tm="0">
                                          <p:val>
                                            <p:strVal val="#ppt_h"/>
                                          </p:val>
                                        </p:tav>
                                        <p:tav tm="100000">
                                          <p:val>
                                            <p:strVal val="#ppt_h"/>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90"/>
                                          </p:val>
                                        </p:tav>
                                        <p:tav tm="100000">
                                          <p:val>
                                            <p:fltVal val="0"/>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Features </a:t>
            </a:r>
            <a:r>
              <a:rPr lang="en-US" dirty="0" smtClean="0"/>
              <a:t>of </a:t>
            </a:r>
            <a:br>
              <a:rPr lang="en-US" dirty="0" smtClean="0"/>
            </a:br>
            <a:r>
              <a:rPr lang="en-US" dirty="0" smtClean="0"/>
              <a:t>The </a:t>
            </a:r>
            <a:r>
              <a:rPr lang="en-US" dirty="0"/>
              <a:t>1968 Dodge </a:t>
            </a:r>
            <a:r>
              <a:rPr lang="en-US" dirty="0" smtClean="0"/>
              <a:t>Charger</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Inside, the interior shared almost nothing with its first generation brothers. The rear bucket seats were gone, though the console remained the same as the '67 save for the removal of the armrest cushion. The tachometer was now optional instead of standard, the carpeting in the trunk area was gone, replaced by a vinyl mat, the rear seats did not fold forward and the electroluminescent gauges disappeared in favor of a conventional design.</a:t>
            </a:r>
          </a:p>
          <a:p>
            <a:endParaRPr lang="en-US" dirty="0"/>
          </a:p>
        </p:txBody>
      </p:sp>
      <p:pic>
        <p:nvPicPr>
          <p:cNvPr id="7" name="Picture 2" descr="File:Dodge Charger R-T (Gibeau Orange Julep).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886200"/>
            <a:ext cx="4307958" cy="2277833"/>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Forward or Next 4">
            <a:hlinkClick r:id="" action="ppaction://hlinkshowjump?jump=nextslide" highlightClick="1"/>
          </p:cNvPr>
          <p:cNvSpPr/>
          <p:nvPr/>
        </p:nvSpPr>
        <p:spPr>
          <a:xfrm>
            <a:off x="0" y="6526161"/>
            <a:ext cx="1219200" cy="304800"/>
          </a:xfrm>
          <a:prstGeom prst="actionButtonForwardNex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208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Out </a:t>
            </a:r>
            <a:r>
              <a:rPr lang="en-US" dirty="0"/>
              <a:t>T</a:t>
            </a:r>
            <a:r>
              <a:rPr lang="en-US" dirty="0" smtClean="0"/>
              <a:t>his Video</a:t>
            </a:r>
            <a:endParaRPr lang="en-US" dirty="0"/>
          </a:p>
        </p:txBody>
      </p:sp>
      <p:pic>
        <p:nvPicPr>
          <p:cNvPr id="7" name="Ezk0e1VL80o?version=3&amp;hl=en_US"/>
          <p:cNvPicPr>
            <a:picLocks noRot="1" noChangeAspect="1"/>
          </p:cNvPicPr>
          <p:nvPr>
            <a:videoFile r:link="rId1"/>
          </p:nvPr>
        </p:nvPicPr>
        <p:blipFill>
          <a:blip r:embed="rId3"/>
          <a:stretch>
            <a:fillRect/>
          </a:stretch>
        </p:blipFill>
        <p:spPr>
          <a:xfrm>
            <a:off x="2362200" y="1990344"/>
            <a:ext cx="4572000" cy="3429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477000"/>
            <a:ext cx="12430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26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8" fill="hold" display="0">
                  <p:stCondLst>
                    <p:cond delay="indefinite"/>
                  </p:stCondLst>
                </p:cTn>
                <p:tgtEl>
                  <p:spTgt spid="7"/>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312</Words>
  <Application>Microsoft Office PowerPoint</Application>
  <PresentationFormat>On-screen Show (4:3)</PresentationFormat>
  <Paragraphs>18</Paragraphs>
  <Slides>8</Slides>
  <Notes>1</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 Comparison of Two Cars I Would Like to Own  The 1957 Chevrolet Corvette and  The 1968 Dodge Charger  Both Red ;)</vt:lpstr>
      <vt:lpstr>VS</vt:lpstr>
      <vt:lpstr>The 1957 Chevrolet Corvette</vt:lpstr>
      <vt:lpstr>Features of  The 1957 Chevrolet Corvette</vt:lpstr>
      <vt:lpstr>Check Out This Video</vt:lpstr>
      <vt:lpstr>The 1968 Dodge Charger</vt:lpstr>
      <vt:lpstr>Features of  The 1968 Dodge Charger</vt:lpstr>
      <vt:lpstr>Check Out This Video</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Comparison of Two Cars I Would Like to Own The  1957 Chevrolet Corvette and The 1968 Dodge Charger</dc:title>
  <dc:creator>RPS</dc:creator>
  <cp:lastModifiedBy>RPS</cp:lastModifiedBy>
  <cp:revision>17</cp:revision>
  <dcterms:created xsi:type="dcterms:W3CDTF">2011-06-09T13:18:59Z</dcterms:created>
  <dcterms:modified xsi:type="dcterms:W3CDTF">2011-06-15T13:57:10Z</dcterms:modified>
</cp:coreProperties>
</file>